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0"/>
  </p:notesMasterIdLst>
  <p:handoutMasterIdLst>
    <p:handoutMasterId r:id="rId51"/>
  </p:handoutMasterIdLst>
  <p:sldIdLst>
    <p:sldId id="257" r:id="rId2"/>
    <p:sldId id="259"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304"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26"/>
    <p:restoredTop sz="74377" autoAdjust="0"/>
  </p:normalViewPr>
  <p:slideViewPr>
    <p:cSldViewPr snapToGrid="0" snapToObjects="1">
      <p:cViewPr varScale="1">
        <p:scale>
          <a:sx n="70" d="100"/>
          <a:sy n="70" d="100"/>
        </p:scale>
        <p:origin x="130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84EDF9-2D37-FE48-BCCC-D07814BC1B21}" type="datetimeFigureOut">
              <a:rPr lang="en-US" smtClean="0"/>
              <a:t>8/21/17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EB0A5D-F7C7-1949-BA41-4937CA0E6DA4}" type="slidenum">
              <a:rPr lang="en-US" smtClean="0"/>
              <a:t>‹#›</a:t>
            </a:fld>
            <a:endParaRPr lang="en-US"/>
          </a:p>
        </p:txBody>
      </p:sp>
    </p:spTree>
    <p:extLst>
      <p:ext uri="{BB962C8B-B14F-4D97-AF65-F5344CB8AC3E}">
        <p14:creationId xmlns:p14="http://schemas.microsoft.com/office/powerpoint/2010/main" val="1331576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CFA221-2CC6-3A46-81B6-0A6167FB27F6}" type="datetimeFigureOut">
              <a:rPr lang="en-US" smtClean="0"/>
              <a:t>8/21/17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376F11-9364-1E4B-BBF4-8C07D2C38D6C}" type="slidenum">
              <a:rPr lang="en-US" smtClean="0"/>
              <a:t>‹#›</a:t>
            </a:fld>
            <a:endParaRPr lang="en-US"/>
          </a:p>
        </p:txBody>
      </p:sp>
    </p:spTree>
    <p:extLst>
      <p:ext uri="{BB962C8B-B14F-4D97-AF65-F5344CB8AC3E}">
        <p14:creationId xmlns:p14="http://schemas.microsoft.com/office/powerpoint/2010/main" val="109242197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225 Million Years Ago - Pangaea started to break apart.</a:t>
            </a:r>
          </a:p>
          <a:p>
            <a:r>
              <a:rPr lang="en-US" dirty="0" smtClean="0"/>
              <a:t>10 Million Years Ago - North America was shaped by nature - Canadian Shield</a:t>
            </a:r>
          </a:p>
          <a:p>
            <a:r>
              <a:rPr lang="en-US" dirty="0" smtClean="0"/>
              <a:t>2 Million Years Ago - Great Ice Age</a:t>
            </a:r>
          </a:p>
          <a:p>
            <a:r>
              <a:rPr lang="en-US" dirty="0" smtClean="0"/>
              <a:t>35,000 Years Ago - The oceans were glaciers and the sea level dropped, leaving an isthmus connecting Asia</a:t>
            </a:r>
            <a:r>
              <a:rPr lang="en-US" dirty="0" smtClean="0">
                <a:effectLst/>
              </a:rPr>
              <a:t> and North America.  The Bering Isthmus was crossed by people going into North America.</a:t>
            </a:r>
          </a:p>
          <a:p>
            <a:r>
              <a:rPr lang="en-US" dirty="0" smtClean="0"/>
              <a:t>10,000 Years Ago  - Ice started to retreat and melt, raising the sea levels and covering up the Bering Isthmus.</a:t>
            </a:r>
          </a:p>
          <a:p>
            <a:r>
              <a:rPr lang="en-US" dirty="0" smtClean="0"/>
              <a:t>Evidence suggests that early people may have come to the Americas in crude boats, or across the Bering Isthmus.</a:t>
            </a:r>
          </a:p>
          <a:p>
            <a:endParaRPr lang="en-US" dirty="0"/>
          </a:p>
        </p:txBody>
      </p:sp>
      <p:sp>
        <p:nvSpPr>
          <p:cNvPr id="4" name="Slide Number Placeholder 3"/>
          <p:cNvSpPr>
            <a:spLocks noGrp="1"/>
          </p:cNvSpPr>
          <p:nvPr>
            <p:ph type="sldNum" sz="quarter" idx="10"/>
          </p:nvPr>
        </p:nvSpPr>
        <p:spPr/>
        <p:txBody>
          <a:bodyPr/>
          <a:lstStyle/>
          <a:p>
            <a:fld id="{34376F11-9364-1E4B-BBF4-8C07D2C38D6C}" type="slidenum">
              <a:rPr lang="en-US" smtClean="0"/>
              <a:t>2</a:t>
            </a:fld>
            <a:endParaRPr lang="en-US"/>
          </a:p>
        </p:txBody>
      </p:sp>
    </p:spTree>
    <p:extLst>
      <p:ext uri="{BB962C8B-B14F-4D97-AF65-F5344CB8AC3E}">
        <p14:creationId xmlns:p14="http://schemas.microsoft.com/office/powerpoint/2010/main" val="3952733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Spanish were at Santa Fe in </a:t>
            </a:r>
            <a:r>
              <a:rPr lang="en-US" b="1" dirty="0" smtClean="0"/>
              <a:t>1610.</a:t>
            </a:r>
            <a:endParaRPr lang="en-US" dirty="0" smtClean="0"/>
          </a:p>
          <a:p>
            <a:endParaRPr lang="en-US" dirty="0"/>
          </a:p>
        </p:txBody>
      </p:sp>
      <p:sp>
        <p:nvSpPr>
          <p:cNvPr id="4" name="Slide Number Placeholder 3"/>
          <p:cNvSpPr>
            <a:spLocks noGrp="1"/>
          </p:cNvSpPr>
          <p:nvPr>
            <p:ph type="sldNum" sz="quarter" idx="10"/>
          </p:nvPr>
        </p:nvSpPr>
        <p:spPr/>
        <p:txBody>
          <a:bodyPr/>
          <a:lstStyle/>
          <a:p>
            <a:fld id="{34376F11-9364-1E4B-BBF4-8C07D2C38D6C}" type="slidenum">
              <a:rPr lang="en-US" smtClean="0"/>
              <a:t>15</a:t>
            </a:fld>
            <a:endParaRPr lang="en-US"/>
          </a:p>
        </p:txBody>
      </p:sp>
    </p:spTree>
    <p:extLst>
      <p:ext uri="{BB962C8B-B14F-4D97-AF65-F5344CB8AC3E}">
        <p14:creationId xmlns:p14="http://schemas.microsoft.com/office/powerpoint/2010/main" val="1612973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French were at Quebec in </a:t>
            </a:r>
            <a:r>
              <a:rPr lang="en-US" b="1" dirty="0" smtClean="0"/>
              <a:t>1608.</a:t>
            </a:r>
            <a:endParaRPr lang="en-US" dirty="0" smtClean="0"/>
          </a:p>
          <a:p>
            <a:endParaRPr lang="en-US" dirty="0"/>
          </a:p>
        </p:txBody>
      </p:sp>
      <p:sp>
        <p:nvSpPr>
          <p:cNvPr id="4" name="Slide Number Placeholder 3"/>
          <p:cNvSpPr>
            <a:spLocks noGrp="1"/>
          </p:cNvSpPr>
          <p:nvPr>
            <p:ph type="sldNum" sz="quarter" idx="10"/>
          </p:nvPr>
        </p:nvSpPr>
        <p:spPr/>
        <p:txBody>
          <a:bodyPr/>
          <a:lstStyle/>
          <a:p>
            <a:fld id="{34376F11-9364-1E4B-BBF4-8C07D2C38D6C}" type="slidenum">
              <a:rPr lang="en-US" smtClean="0"/>
              <a:t>16</a:t>
            </a:fld>
            <a:endParaRPr lang="en-US"/>
          </a:p>
        </p:txBody>
      </p:sp>
    </p:spTree>
    <p:extLst>
      <p:ext uri="{BB962C8B-B14F-4D97-AF65-F5344CB8AC3E}">
        <p14:creationId xmlns:p14="http://schemas.microsoft.com/office/powerpoint/2010/main" val="14655032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instead of being persecuted by French Catholics </a:t>
            </a:r>
          </a:p>
          <a:p>
            <a:pPr marL="228600" indent="-228600">
              <a:buAutoNum type="arabicParenR"/>
            </a:pPr>
            <a:endParaRPr lang="en-US" dirty="0" smtClean="0"/>
          </a:p>
        </p:txBody>
      </p:sp>
      <p:sp>
        <p:nvSpPr>
          <p:cNvPr id="4" name="Slide Number Placeholder 3"/>
          <p:cNvSpPr>
            <a:spLocks noGrp="1"/>
          </p:cNvSpPr>
          <p:nvPr>
            <p:ph type="sldNum" sz="quarter" idx="10"/>
          </p:nvPr>
        </p:nvSpPr>
        <p:spPr/>
        <p:txBody>
          <a:bodyPr/>
          <a:lstStyle/>
          <a:p>
            <a:fld id="{34376F11-9364-1E4B-BBF4-8C07D2C38D6C}" type="slidenum">
              <a:rPr lang="en-US" smtClean="0"/>
              <a:t>17</a:t>
            </a:fld>
            <a:endParaRPr lang="en-US"/>
          </a:p>
        </p:txBody>
      </p:sp>
    </p:spTree>
    <p:extLst>
      <p:ext uri="{BB962C8B-B14F-4D97-AF65-F5344CB8AC3E}">
        <p14:creationId xmlns:p14="http://schemas.microsoft.com/office/powerpoint/2010/main" val="851581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34376F11-9364-1E4B-BBF4-8C07D2C38D6C}" type="slidenum">
              <a:rPr lang="en-US" smtClean="0"/>
              <a:t>18</a:t>
            </a:fld>
            <a:endParaRPr lang="en-US"/>
          </a:p>
        </p:txBody>
      </p:sp>
    </p:spTree>
    <p:extLst>
      <p:ext uri="{BB962C8B-B14F-4D97-AF65-F5344CB8AC3E}">
        <p14:creationId xmlns:p14="http://schemas.microsoft.com/office/powerpoint/2010/main" val="2243217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England's Imperial Stirrings </a:t>
            </a:r>
            <a:endParaRPr lang="en-US" dirty="0" smtClean="0"/>
          </a:p>
          <a:p>
            <a:r>
              <a:rPr lang="en-US" u="sng" dirty="0" smtClean="0"/>
              <a:t>King Henry VIII</a:t>
            </a:r>
            <a:r>
              <a:rPr lang="en-US" dirty="0" smtClean="0"/>
              <a:t> broke with the Roman Catholic Church in the </a:t>
            </a:r>
            <a:r>
              <a:rPr lang="en-US" b="1" dirty="0" smtClean="0"/>
              <a:t>1530s</a:t>
            </a:r>
            <a:r>
              <a:rPr lang="en-US" dirty="0" smtClean="0"/>
              <a:t>, launching the </a:t>
            </a:r>
            <a:r>
              <a:rPr lang="en-US" b="1" dirty="0" smtClean="0"/>
              <a:t>English Protestant Reformation</a:t>
            </a:r>
            <a:r>
              <a:rPr lang="en-US" dirty="0" smtClean="0"/>
              <a:t>, and intensifying the rivalry with Catholic Spain.</a:t>
            </a:r>
          </a:p>
          <a:p>
            <a:r>
              <a:rPr lang="en-US" dirty="0" smtClean="0"/>
              <a:t> </a:t>
            </a:r>
          </a:p>
          <a:p>
            <a:r>
              <a:rPr lang="en-US" b="1" dirty="0" smtClean="0"/>
              <a:t>Elizabeth Energizes England</a:t>
            </a:r>
            <a:endParaRPr lang="en-US" dirty="0" smtClean="0"/>
          </a:p>
          <a:p>
            <a:r>
              <a:rPr lang="en-US" dirty="0" smtClean="0"/>
              <a:t>In </a:t>
            </a:r>
            <a:r>
              <a:rPr lang="en-US" b="1" dirty="0" smtClean="0"/>
              <a:t>1580</a:t>
            </a:r>
            <a:r>
              <a:rPr lang="en-US" dirty="0" smtClean="0"/>
              <a:t>, </a:t>
            </a:r>
            <a:r>
              <a:rPr lang="en-US" u="sng" dirty="0" smtClean="0"/>
              <a:t>Francis Drake</a:t>
            </a:r>
            <a:r>
              <a:rPr lang="en-US" dirty="0" smtClean="0"/>
              <a:t> circumnavigated the globe, plundering and returning with his ship loaded with Spanish booty.  He had a profit of about 4,600%.  </a:t>
            </a:r>
            <a:r>
              <a:rPr lang="en-US" baseline="0" dirty="0" smtClean="0"/>
              <a:t> </a:t>
            </a:r>
          </a:p>
          <a:p>
            <a:r>
              <a:rPr lang="en-US" dirty="0" smtClean="0"/>
              <a:t>When the English fleet defeated the Spanish Armada, Spain's empirical dreams and fighting spirit had been weakened - helping to ensure the English's naval dominance over the North Atlantic.</a:t>
            </a:r>
          </a:p>
          <a:p>
            <a:r>
              <a:rPr lang="en-US" dirty="0" smtClean="0"/>
              <a:t> </a:t>
            </a:r>
          </a:p>
          <a:p>
            <a:r>
              <a:rPr lang="en-US" b="1" dirty="0" smtClean="0"/>
              <a:t>England on the Eve of an Empire</a:t>
            </a:r>
            <a:endParaRPr lang="en-US" dirty="0" smtClean="0"/>
          </a:p>
          <a:p>
            <a:r>
              <a:rPr lang="en-US" dirty="0" smtClean="0"/>
              <a:t>Because an economic </a:t>
            </a:r>
            <a:r>
              <a:rPr lang="en-US" b="1" dirty="0" smtClean="0"/>
              <a:t>depression </a:t>
            </a:r>
            <a:r>
              <a:rPr lang="en-US" dirty="0" smtClean="0"/>
              <a:t>hit </a:t>
            </a:r>
            <a:r>
              <a:rPr lang="en-US" b="1" dirty="0" smtClean="0"/>
              <a:t>England </a:t>
            </a:r>
            <a:r>
              <a:rPr lang="en-US" dirty="0" smtClean="0"/>
              <a:t>in the later part of the 1500s and many people were left without homes, the stage was set for the establishment of an English beachhead in North America.</a:t>
            </a:r>
          </a:p>
        </p:txBody>
      </p:sp>
      <p:sp>
        <p:nvSpPr>
          <p:cNvPr id="4" name="Slide Number Placeholder 3"/>
          <p:cNvSpPr>
            <a:spLocks noGrp="1"/>
          </p:cNvSpPr>
          <p:nvPr>
            <p:ph type="sldNum" sz="quarter" idx="10"/>
          </p:nvPr>
        </p:nvSpPr>
        <p:spPr/>
        <p:txBody>
          <a:bodyPr/>
          <a:lstStyle/>
          <a:p>
            <a:fld id="{34376F11-9364-1E4B-BBF4-8C07D2C38D6C}" type="slidenum">
              <a:rPr lang="en-US" smtClean="0"/>
              <a:t>19</a:t>
            </a:fld>
            <a:endParaRPr lang="en-US"/>
          </a:p>
        </p:txBody>
      </p:sp>
    </p:spTree>
    <p:extLst>
      <p:ext uri="{BB962C8B-B14F-4D97-AF65-F5344CB8AC3E}">
        <p14:creationId xmlns:p14="http://schemas.microsoft.com/office/powerpoint/2010/main" val="4251112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English were at Jamestown, Virginia in </a:t>
            </a:r>
            <a:r>
              <a:rPr lang="en-US" b="1" dirty="0" smtClean="0"/>
              <a:t>1607.</a:t>
            </a:r>
            <a:endParaRPr lang="en-US" dirty="0" smtClean="0"/>
          </a:p>
          <a:p>
            <a:endParaRPr lang="en-US" dirty="0"/>
          </a:p>
        </p:txBody>
      </p:sp>
      <p:sp>
        <p:nvSpPr>
          <p:cNvPr id="4" name="Slide Number Placeholder 3"/>
          <p:cNvSpPr>
            <a:spLocks noGrp="1"/>
          </p:cNvSpPr>
          <p:nvPr>
            <p:ph type="sldNum" sz="quarter" idx="10"/>
          </p:nvPr>
        </p:nvSpPr>
        <p:spPr/>
        <p:txBody>
          <a:bodyPr/>
          <a:lstStyle/>
          <a:p>
            <a:fld id="{34376F11-9364-1E4B-BBF4-8C07D2C38D6C}" type="slidenum">
              <a:rPr lang="en-US" smtClean="0"/>
              <a:t>21</a:t>
            </a:fld>
            <a:endParaRPr lang="en-US"/>
          </a:p>
        </p:txBody>
      </p:sp>
    </p:spTree>
    <p:extLst>
      <p:ext uri="{BB962C8B-B14F-4D97-AF65-F5344CB8AC3E}">
        <p14:creationId xmlns:p14="http://schemas.microsoft.com/office/powerpoint/2010/main" val="2146949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*By 1685 Powhatan people are extinct</a:t>
            </a:r>
          </a:p>
          <a:p>
            <a:endParaRPr lang="en-US" dirty="0"/>
          </a:p>
        </p:txBody>
      </p:sp>
      <p:sp>
        <p:nvSpPr>
          <p:cNvPr id="4" name="Slide Number Placeholder 3"/>
          <p:cNvSpPr>
            <a:spLocks noGrp="1"/>
          </p:cNvSpPr>
          <p:nvPr>
            <p:ph type="sldNum" sz="quarter" idx="10"/>
          </p:nvPr>
        </p:nvSpPr>
        <p:spPr/>
        <p:txBody>
          <a:bodyPr/>
          <a:lstStyle/>
          <a:p>
            <a:fld id="{34376F11-9364-1E4B-BBF4-8C07D2C38D6C}" type="slidenum">
              <a:rPr lang="en-US" smtClean="0"/>
              <a:t>22</a:t>
            </a:fld>
            <a:endParaRPr lang="en-US"/>
          </a:p>
        </p:txBody>
      </p:sp>
    </p:spTree>
    <p:extLst>
      <p:ext uri="{BB962C8B-B14F-4D97-AF65-F5344CB8AC3E}">
        <p14:creationId xmlns:p14="http://schemas.microsoft.com/office/powerpoint/2010/main" val="1132327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*BUT Chesapeake unhealthy environment</a:t>
            </a:r>
          </a:p>
          <a:p>
            <a:endParaRPr lang="en-US" dirty="0"/>
          </a:p>
        </p:txBody>
      </p:sp>
      <p:sp>
        <p:nvSpPr>
          <p:cNvPr id="4" name="Slide Number Placeholder 3"/>
          <p:cNvSpPr>
            <a:spLocks noGrp="1"/>
          </p:cNvSpPr>
          <p:nvPr>
            <p:ph type="sldNum" sz="quarter" idx="10"/>
          </p:nvPr>
        </p:nvSpPr>
        <p:spPr/>
        <p:txBody>
          <a:bodyPr/>
          <a:lstStyle/>
          <a:p>
            <a:fld id="{34376F11-9364-1E4B-BBF4-8C07D2C38D6C}" type="slidenum">
              <a:rPr lang="en-US" smtClean="0"/>
              <a:t>28</a:t>
            </a:fld>
            <a:endParaRPr lang="en-US"/>
          </a:p>
        </p:txBody>
      </p:sp>
    </p:spTree>
    <p:extLst>
      <p:ext uri="{BB962C8B-B14F-4D97-AF65-F5344CB8AC3E}">
        <p14:creationId xmlns:p14="http://schemas.microsoft.com/office/powerpoint/2010/main" val="19055436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*1698 – Royal Africa Co losses monopoly to slave trade</a:t>
            </a:r>
          </a:p>
          <a:p>
            <a:endParaRPr lang="en-US" dirty="0"/>
          </a:p>
        </p:txBody>
      </p:sp>
      <p:sp>
        <p:nvSpPr>
          <p:cNvPr id="4" name="Slide Number Placeholder 3"/>
          <p:cNvSpPr>
            <a:spLocks noGrp="1"/>
          </p:cNvSpPr>
          <p:nvPr>
            <p:ph type="sldNum" sz="quarter" idx="10"/>
          </p:nvPr>
        </p:nvSpPr>
        <p:spPr/>
        <p:txBody>
          <a:bodyPr/>
          <a:lstStyle/>
          <a:p>
            <a:fld id="{34376F11-9364-1E4B-BBF4-8C07D2C38D6C}" type="slidenum">
              <a:rPr lang="en-US" smtClean="0"/>
              <a:t>29</a:t>
            </a:fld>
            <a:endParaRPr lang="en-US"/>
          </a:p>
        </p:txBody>
      </p:sp>
    </p:spTree>
    <p:extLst>
      <p:ext uri="{BB962C8B-B14F-4D97-AF65-F5344CB8AC3E}">
        <p14:creationId xmlns:p14="http://schemas.microsoft.com/office/powerpoint/2010/main" val="2074729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sz="4308" dirty="0" smtClean="0"/>
              <a:t>The Protestant Reformation produces Puritanism</a:t>
            </a:r>
          </a:p>
          <a:p>
            <a:pPr lvl="1"/>
            <a:r>
              <a:rPr lang="en-US" sz="4308" dirty="0" smtClean="0"/>
              <a:t>Martin Luther &amp; John Calvin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4376F11-9364-1E4B-BBF4-8C07D2C38D6C}" type="slidenum">
              <a:rPr lang="en-US" smtClean="0"/>
              <a:t>32</a:t>
            </a:fld>
            <a:endParaRPr lang="en-US"/>
          </a:p>
        </p:txBody>
      </p:sp>
    </p:spTree>
    <p:extLst>
      <p:ext uri="{BB962C8B-B14F-4D97-AF65-F5344CB8AC3E}">
        <p14:creationId xmlns:p14="http://schemas.microsoft.com/office/powerpoint/2010/main" val="766355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American Indian Empires in Mesoamerica, the Southwest</a:t>
            </a:r>
            <a:r>
              <a:rPr lang="en-US" baseline="0" dirty="0" smtClean="0"/>
              <a:t> and Mississippi Valley</a:t>
            </a:r>
          </a:p>
          <a:p>
            <a:endParaRPr lang="en-US" dirty="0"/>
          </a:p>
        </p:txBody>
      </p:sp>
      <p:sp>
        <p:nvSpPr>
          <p:cNvPr id="4" name="Slide Number Placeholder 3"/>
          <p:cNvSpPr>
            <a:spLocks noGrp="1"/>
          </p:cNvSpPr>
          <p:nvPr>
            <p:ph type="sldNum" sz="quarter" idx="10"/>
          </p:nvPr>
        </p:nvSpPr>
        <p:spPr/>
        <p:txBody>
          <a:bodyPr/>
          <a:lstStyle/>
          <a:p>
            <a:fld id="{34376F11-9364-1E4B-BBF4-8C07D2C38D6C}" type="slidenum">
              <a:rPr lang="en-US" smtClean="0"/>
              <a:t>3</a:t>
            </a:fld>
            <a:endParaRPr lang="en-US"/>
          </a:p>
        </p:txBody>
      </p:sp>
    </p:spTree>
    <p:extLst>
      <p:ext uri="{BB962C8B-B14F-4D97-AF65-F5344CB8AC3E}">
        <p14:creationId xmlns:p14="http://schemas.microsoft.com/office/powerpoint/2010/main" val="2580824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Friction with English and Swedish Neighbors</a:t>
            </a:r>
            <a:endParaRPr lang="en-US" dirty="0" smtClean="0"/>
          </a:p>
          <a:p>
            <a:r>
              <a:rPr lang="en-US" dirty="0" smtClean="0"/>
              <a:t>New England was hostile to the growth of its Dutch neighbor, and the people of Connecticut finally ejected intruding Hollanders from their verdant valley.  3 of the 4 member colonies of the New England Confederation were eager to wipe out New Netherland with military force.  Massachusetts, providing most of the troops, rejected this.</a:t>
            </a:r>
          </a:p>
          <a:p>
            <a:r>
              <a:rPr lang="en-US" b="1" dirty="0" smtClean="0"/>
              <a:t>Dutch Residues in New York</a:t>
            </a:r>
            <a:endParaRPr lang="en-US" dirty="0" smtClean="0"/>
          </a:p>
          <a:p>
            <a:r>
              <a:rPr lang="en-US" dirty="0" smtClean="0"/>
              <a:t>In </a:t>
            </a:r>
            <a:r>
              <a:rPr lang="en-US" b="1" dirty="0" smtClean="0"/>
              <a:t>1664</a:t>
            </a:r>
            <a:r>
              <a:rPr lang="en-US" dirty="0" smtClean="0"/>
              <a:t>, the Dutch were forced to surrender their territory (New Netherland) to the English when a strong English squadron appeared off the coast of New Amsterdam.  </a:t>
            </a:r>
            <a:r>
              <a:rPr lang="en-US" b="1" dirty="0" smtClean="0"/>
              <a:t>New Amsterdam was named New York</a:t>
            </a:r>
            <a:r>
              <a:rPr lang="en-US" dirty="0" smtClean="0"/>
              <a:t>, after the Duke of York.</a:t>
            </a:r>
          </a:p>
          <a:p>
            <a:endParaRPr lang="en-US" dirty="0" smtClean="0"/>
          </a:p>
        </p:txBody>
      </p:sp>
      <p:sp>
        <p:nvSpPr>
          <p:cNvPr id="4" name="Slide Number Placeholder 3"/>
          <p:cNvSpPr>
            <a:spLocks noGrp="1"/>
          </p:cNvSpPr>
          <p:nvPr>
            <p:ph type="sldNum" sz="quarter" idx="10"/>
          </p:nvPr>
        </p:nvSpPr>
        <p:spPr/>
        <p:txBody>
          <a:bodyPr/>
          <a:lstStyle/>
          <a:p>
            <a:fld id="{34376F11-9364-1E4B-BBF4-8C07D2C38D6C}" type="slidenum">
              <a:rPr lang="en-US" smtClean="0"/>
              <a:t>40</a:t>
            </a:fld>
            <a:endParaRPr lang="en-US"/>
          </a:p>
        </p:txBody>
      </p:sp>
    </p:spTree>
    <p:extLst>
      <p:ext uri="{BB962C8B-B14F-4D97-AF65-F5344CB8AC3E}">
        <p14:creationId xmlns:p14="http://schemas.microsoft.com/office/powerpoint/2010/main" val="632773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p>
          <a:p>
            <a:r>
              <a:rPr lang="en-US" dirty="0" smtClean="0"/>
              <a:t>From </a:t>
            </a:r>
            <a:r>
              <a:rPr lang="en-US" b="1" dirty="0" smtClean="0"/>
              <a:t>1638-1655</a:t>
            </a:r>
            <a:r>
              <a:rPr lang="en-US" dirty="0" smtClean="0"/>
              <a:t>, the Swedish trespassed on Dutch preserves by planting the anemic colony of</a:t>
            </a:r>
            <a:r>
              <a:rPr lang="en-US" b="1" dirty="0" smtClean="0"/>
              <a:t> New Sweden </a:t>
            </a:r>
            <a:r>
              <a:rPr lang="en-US" dirty="0" smtClean="0"/>
              <a:t>on the Delaware River.</a:t>
            </a:r>
          </a:p>
          <a:p>
            <a:r>
              <a:rPr lang="en-US" dirty="0" smtClean="0"/>
              <a:t>The </a:t>
            </a:r>
            <a:r>
              <a:rPr lang="en-US" b="1" dirty="0" smtClean="0"/>
              <a:t>Golden Age </a:t>
            </a:r>
            <a:r>
              <a:rPr lang="en-US" dirty="0" smtClean="0"/>
              <a:t>for Sweden was during and following the </a:t>
            </a:r>
            <a:r>
              <a:rPr lang="en-US" b="1" dirty="0" smtClean="0"/>
              <a:t>Thirty Years' War of 1618-1648</a:t>
            </a:r>
            <a:r>
              <a:rPr lang="en-US" dirty="0" smtClean="0"/>
              <a:t>, in which its brilliant </a:t>
            </a:r>
            <a:r>
              <a:rPr lang="en-US" u="sng" dirty="0" smtClean="0"/>
              <a:t>King </a:t>
            </a:r>
            <a:r>
              <a:rPr lang="en-US" u="sng" dirty="0" err="1" smtClean="0"/>
              <a:t>Gustavus</a:t>
            </a:r>
            <a:r>
              <a:rPr lang="en-US" u="sng" dirty="0" smtClean="0"/>
              <a:t> </a:t>
            </a:r>
            <a:r>
              <a:rPr lang="en-US" u="sng" dirty="0" err="1" smtClean="0"/>
              <a:t>Adolphus</a:t>
            </a:r>
            <a:r>
              <a:rPr lang="en-US" dirty="0" smtClean="0"/>
              <a:t> had carried the torch for Protestantism.</a:t>
            </a:r>
          </a:p>
          <a:p>
            <a:r>
              <a:rPr lang="en-US" dirty="0" smtClean="0"/>
              <a:t>Resenting the Swedish intrusion, the Dutch dispatched a small military expedition in </a:t>
            </a:r>
            <a:r>
              <a:rPr lang="en-US" b="1" dirty="0" smtClean="0"/>
              <a:t>1655</a:t>
            </a:r>
            <a:r>
              <a:rPr lang="en-US" dirty="0" smtClean="0"/>
              <a:t>.  It was led by the able of the directors-general, </a:t>
            </a:r>
            <a:r>
              <a:rPr lang="en-US" u="sng" dirty="0" smtClean="0"/>
              <a:t>Peter Stuyvesant</a:t>
            </a:r>
            <a:r>
              <a:rPr lang="en-US" dirty="0" smtClean="0"/>
              <a:t>, who had lost a leg while soldiering in the West Indies and was dubbed "Father Wooden Leg" by the Indians.  The main fort fell after a bloodless siege, whereupon Swedish rule came to an abrupt end.</a:t>
            </a:r>
          </a:p>
          <a:p>
            <a:endParaRPr lang="en-US" dirty="0"/>
          </a:p>
        </p:txBody>
      </p:sp>
      <p:sp>
        <p:nvSpPr>
          <p:cNvPr id="4" name="Slide Number Placeholder 3"/>
          <p:cNvSpPr>
            <a:spLocks noGrp="1"/>
          </p:cNvSpPr>
          <p:nvPr>
            <p:ph type="sldNum" sz="quarter" idx="10"/>
          </p:nvPr>
        </p:nvSpPr>
        <p:spPr/>
        <p:txBody>
          <a:bodyPr/>
          <a:lstStyle/>
          <a:p>
            <a:fld id="{34376F11-9364-1E4B-BBF4-8C07D2C38D6C}" type="slidenum">
              <a:rPr lang="en-US" smtClean="0"/>
              <a:t>42</a:t>
            </a:fld>
            <a:endParaRPr lang="en-US"/>
          </a:p>
        </p:txBody>
      </p:sp>
    </p:spTree>
    <p:extLst>
      <p:ext uri="{BB962C8B-B14F-4D97-AF65-F5344CB8AC3E}">
        <p14:creationId xmlns:p14="http://schemas.microsoft.com/office/powerpoint/2010/main" val="1332069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Penn's Holy Experiment in Pennsylvania</a:t>
            </a:r>
            <a:endParaRPr lang="en-US" dirty="0" smtClean="0"/>
          </a:p>
          <a:p>
            <a:r>
              <a:rPr lang="en-US" dirty="0" smtClean="0"/>
              <a:t>A group of dissenters, commonly known as </a:t>
            </a:r>
            <a:r>
              <a:rPr lang="en-US" b="1" dirty="0" smtClean="0"/>
              <a:t>Quakers,</a:t>
            </a:r>
            <a:r>
              <a:rPr lang="en-US" dirty="0" smtClean="0"/>
              <a:t> arose in England in the </a:t>
            </a:r>
            <a:r>
              <a:rPr lang="en-US" b="1" dirty="0" smtClean="0"/>
              <a:t>mid-1600s</a:t>
            </a:r>
            <a:r>
              <a:rPr lang="en-US" dirty="0" smtClean="0"/>
              <a:t>.  Officially, they were known as the Religious Society of Friends.</a:t>
            </a:r>
          </a:p>
          <a:p>
            <a:r>
              <a:rPr lang="en-US" dirty="0" smtClean="0"/>
              <a:t>Quakers were especially offensive to the authorities, both religious and civil.  They refused to support the Church of England with taxes.</a:t>
            </a:r>
          </a:p>
          <a:p>
            <a:r>
              <a:rPr lang="en-US" u="sng" dirty="0" smtClean="0"/>
              <a:t>William Penn</a:t>
            </a:r>
            <a:r>
              <a:rPr lang="en-US" dirty="0" smtClean="0"/>
              <a:t> was attracted to the Quaker faith in 1660.  In </a:t>
            </a:r>
            <a:r>
              <a:rPr lang="en-US" b="1" dirty="0" smtClean="0"/>
              <a:t>1681</a:t>
            </a:r>
            <a:r>
              <a:rPr lang="en-US" dirty="0" smtClean="0"/>
              <a:t>, he managed to secure from King Charles II an immense grant of fertile land, in consideration of a monetary debt owed to his deceased father by the crown.  The king called the area </a:t>
            </a:r>
            <a:r>
              <a:rPr lang="en-US" b="1" dirty="0" smtClean="0"/>
              <a:t>Pennsylvania</a:t>
            </a:r>
            <a:r>
              <a:rPr lang="en-US" dirty="0" smtClean="0"/>
              <a:t>.  </a:t>
            </a:r>
          </a:p>
          <a:p>
            <a:r>
              <a:rPr lang="en-US" dirty="0" smtClean="0"/>
              <a:t> </a:t>
            </a:r>
          </a:p>
          <a:p>
            <a:r>
              <a:rPr lang="en-US" b="1" dirty="0" smtClean="0"/>
              <a:t>Quaker Pennsylvania and Its Neighbors</a:t>
            </a:r>
            <a:endParaRPr lang="en-US" dirty="0" smtClean="0"/>
          </a:p>
          <a:p>
            <a:r>
              <a:rPr lang="en-US" dirty="0" smtClean="0"/>
              <a:t>The Quakers treated the Indians very well.  Many immigrants came to Pennsylvania seeking </a:t>
            </a:r>
            <a:r>
              <a:rPr lang="en-US" b="1" dirty="0" smtClean="0"/>
              <a:t>religious freedom</a:t>
            </a:r>
            <a:r>
              <a:rPr lang="en-US" dirty="0" smtClean="0"/>
              <a:t>.</a:t>
            </a:r>
          </a:p>
          <a:p>
            <a:r>
              <a:rPr lang="en-US" dirty="0" smtClean="0"/>
              <a:t>"Blue Laws" prevented "ungodly revelers" from staging plays, playing cards, dice, games, and excessive hilarity.</a:t>
            </a:r>
          </a:p>
          <a:p>
            <a:r>
              <a:rPr lang="en-US" dirty="0" smtClean="0"/>
              <a:t>By </a:t>
            </a:r>
            <a:r>
              <a:rPr lang="en-US" b="1" dirty="0" smtClean="0"/>
              <a:t>1700,</a:t>
            </a:r>
            <a:r>
              <a:rPr lang="en-US" dirty="0" smtClean="0"/>
              <a:t> Pennsylvania surpassed all but Massachusetts and Virginia as the most populous and wealthy colony.</a:t>
            </a:r>
          </a:p>
          <a:p>
            <a:r>
              <a:rPr lang="en-US" dirty="0" smtClean="0"/>
              <a:t>William Penn was never fully liked by his colonists because of his friendly relations with James II.  He was arrested for treason thrice and thrown into prison.</a:t>
            </a:r>
          </a:p>
          <a:p>
            <a:r>
              <a:rPr lang="en-US" dirty="0" smtClean="0"/>
              <a:t>In </a:t>
            </a:r>
            <a:r>
              <a:rPr lang="en-US" b="1" dirty="0" smtClean="0"/>
              <a:t>1664</a:t>
            </a:r>
            <a:r>
              <a:rPr lang="en-US" dirty="0" smtClean="0"/>
              <a:t>, New Netherland, a territory along the Hudson River, was taken by the English and granted to </a:t>
            </a:r>
            <a:r>
              <a:rPr lang="en-US" u="sng" dirty="0" smtClean="0"/>
              <a:t>Lord John Berkeley</a:t>
            </a:r>
            <a:r>
              <a:rPr lang="en-US" dirty="0" smtClean="0"/>
              <a:t> and </a:t>
            </a:r>
            <a:r>
              <a:rPr lang="en-US" u="sng" dirty="0" smtClean="0"/>
              <a:t>Sir George Carteret</a:t>
            </a:r>
            <a:r>
              <a:rPr lang="en-US" dirty="0" smtClean="0"/>
              <a:t>. This grant that was given to Carteret and Berkeley divided the region into East and West New Jersey, respectively. </a:t>
            </a:r>
          </a:p>
          <a:p>
            <a:r>
              <a:rPr lang="en-US" dirty="0" smtClean="0"/>
              <a:t>Berkeley sold West New Jersey in </a:t>
            </a:r>
            <a:r>
              <a:rPr lang="en-US" b="1" dirty="0" smtClean="0"/>
              <a:t>1674</a:t>
            </a:r>
            <a:r>
              <a:rPr lang="en-US" dirty="0" smtClean="0"/>
              <a:t> to a William Penn and his group of Quakers, who set up a sanctuary before Pennsylvania was launched.</a:t>
            </a:r>
          </a:p>
          <a:p>
            <a:r>
              <a:rPr lang="en-US" dirty="0" smtClean="0"/>
              <a:t>In </a:t>
            </a:r>
            <a:r>
              <a:rPr lang="en-US" b="1" dirty="0" smtClean="0"/>
              <a:t>1681</a:t>
            </a:r>
            <a:r>
              <a:rPr lang="en-US" dirty="0" smtClean="0"/>
              <a:t> (the same year that Penn was given the region of Pennsylvania from King Charles II), William Penn and his Quakers purchased East New Jersey from Carteret's widow.</a:t>
            </a:r>
          </a:p>
          <a:p>
            <a:r>
              <a:rPr lang="en-US" dirty="0" smtClean="0"/>
              <a:t>In </a:t>
            </a:r>
            <a:r>
              <a:rPr lang="en-US" b="1" dirty="0" smtClean="0"/>
              <a:t>1702</a:t>
            </a:r>
            <a:r>
              <a:rPr lang="en-US" dirty="0" smtClean="0"/>
              <a:t>, the </a:t>
            </a:r>
            <a:r>
              <a:rPr lang="en-US" dirty="0" err="1" smtClean="0"/>
              <a:t>proprieters</a:t>
            </a:r>
            <a:r>
              <a:rPr lang="en-US" dirty="0" smtClean="0"/>
              <a:t> of East and West New Jersey voluntarily surrendered their governmental powers over the region to the royal crown after confusion began to arise over the large number of landowners and growing resentment of authority. England combined the two territories (East and West New Jersey) into </a:t>
            </a:r>
            <a:r>
              <a:rPr lang="en-US" b="1" dirty="0" smtClean="0"/>
              <a:t>one colony</a:t>
            </a:r>
            <a:r>
              <a:rPr lang="en-US" dirty="0" smtClean="0"/>
              <a:t> in </a:t>
            </a:r>
            <a:r>
              <a:rPr lang="en-US" b="1" dirty="0" smtClean="0"/>
              <a:t>1702</a:t>
            </a:r>
            <a:r>
              <a:rPr lang="en-US" dirty="0" smtClean="0"/>
              <a:t>.</a:t>
            </a:r>
          </a:p>
        </p:txBody>
      </p:sp>
      <p:sp>
        <p:nvSpPr>
          <p:cNvPr id="4" name="Slide Number Placeholder 3"/>
          <p:cNvSpPr>
            <a:spLocks noGrp="1"/>
          </p:cNvSpPr>
          <p:nvPr>
            <p:ph type="sldNum" sz="quarter" idx="10"/>
          </p:nvPr>
        </p:nvSpPr>
        <p:spPr/>
        <p:txBody>
          <a:bodyPr/>
          <a:lstStyle/>
          <a:p>
            <a:fld id="{34376F11-9364-1E4B-BBF4-8C07D2C38D6C}" type="slidenum">
              <a:rPr lang="en-US" smtClean="0"/>
              <a:t>44</a:t>
            </a:fld>
            <a:endParaRPr lang="en-US"/>
          </a:p>
        </p:txBody>
      </p:sp>
    </p:spTree>
    <p:extLst>
      <p:ext uri="{BB962C8B-B14F-4D97-AF65-F5344CB8AC3E}">
        <p14:creationId xmlns:p14="http://schemas.microsoft.com/office/powerpoint/2010/main" val="12554417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376F11-9364-1E4B-BBF4-8C07D2C38D6C}" type="slidenum">
              <a:rPr lang="en-US" smtClean="0"/>
              <a:t>45</a:t>
            </a:fld>
            <a:endParaRPr lang="en-US"/>
          </a:p>
        </p:txBody>
      </p:sp>
    </p:spTree>
    <p:extLst>
      <p:ext uri="{BB962C8B-B14F-4D97-AF65-F5344CB8AC3E}">
        <p14:creationId xmlns:p14="http://schemas.microsoft.com/office/powerpoint/2010/main" val="3323072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Middle Way in the Middle Colonies</a:t>
            </a:r>
            <a:endParaRPr lang="en-US" dirty="0" smtClean="0"/>
          </a:p>
          <a:p>
            <a:r>
              <a:rPr lang="en-US" dirty="0" smtClean="0"/>
              <a:t>The middle colonies New York, New Jersey, Delaware, and Pennsylvania, were known as the </a:t>
            </a:r>
            <a:r>
              <a:rPr lang="en-US" b="1" dirty="0" smtClean="0"/>
              <a:t>"bread colonies" </a:t>
            </a:r>
            <a:r>
              <a:rPr lang="en-US" dirty="0" smtClean="0"/>
              <a:t>because of their heavy exports of </a:t>
            </a:r>
            <a:r>
              <a:rPr lang="en-US" b="1" dirty="0" smtClean="0"/>
              <a:t>grain</a:t>
            </a:r>
            <a:r>
              <a:rPr lang="en-US" dirty="0" smtClean="0"/>
              <a:t>. </a:t>
            </a:r>
          </a:p>
          <a:p>
            <a:r>
              <a:rPr lang="en-US" dirty="0" smtClean="0"/>
              <a:t>These colonies were more ethnically mixed than any of the other colonies.  The people were given more religious tolerance than in any other colonies.</a:t>
            </a:r>
          </a:p>
          <a:p>
            <a:r>
              <a:rPr lang="en-US" u="sng" dirty="0" smtClean="0"/>
              <a:t>Benjamin Franklin</a:t>
            </a:r>
            <a:r>
              <a:rPr lang="en-US" dirty="0" smtClean="0"/>
              <a:t> was born in Boston, Massachusetts in 1706. He moved to Philadelphia at the age of 17.</a:t>
            </a:r>
          </a:p>
          <a:p>
            <a:endParaRPr lang="en-US" dirty="0"/>
          </a:p>
        </p:txBody>
      </p:sp>
      <p:sp>
        <p:nvSpPr>
          <p:cNvPr id="4" name="Slide Number Placeholder 3"/>
          <p:cNvSpPr>
            <a:spLocks noGrp="1"/>
          </p:cNvSpPr>
          <p:nvPr>
            <p:ph type="sldNum" sz="quarter" idx="10"/>
          </p:nvPr>
        </p:nvSpPr>
        <p:spPr/>
        <p:txBody>
          <a:bodyPr/>
          <a:lstStyle/>
          <a:p>
            <a:fld id="{34376F11-9364-1E4B-BBF4-8C07D2C38D6C}" type="slidenum">
              <a:rPr lang="en-US" smtClean="0"/>
              <a:t>46</a:t>
            </a:fld>
            <a:endParaRPr lang="en-US"/>
          </a:p>
        </p:txBody>
      </p:sp>
    </p:spTree>
    <p:extLst>
      <p:ext uri="{BB962C8B-B14F-4D97-AF65-F5344CB8AC3E}">
        <p14:creationId xmlns:p14="http://schemas.microsoft.com/office/powerpoint/2010/main" val="25394166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376F11-9364-1E4B-BBF4-8C07D2C38D6C}" type="slidenum">
              <a:rPr lang="en-US" smtClean="0"/>
              <a:t>48</a:t>
            </a:fld>
            <a:endParaRPr lang="en-US"/>
          </a:p>
        </p:txBody>
      </p:sp>
    </p:spTree>
    <p:extLst>
      <p:ext uri="{BB962C8B-B14F-4D97-AF65-F5344CB8AC3E}">
        <p14:creationId xmlns:p14="http://schemas.microsoft.com/office/powerpoint/2010/main" val="1724578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Mesoamerica</a:t>
            </a:r>
            <a:r>
              <a:rPr lang="en-US" baseline="0" dirty="0" smtClean="0"/>
              <a:t> – today’s El Salvador, Nicaragua, &amp; Mexico</a:t>
            </a:r>
          </a:p>
          <a:p>
            <a:r>
              <a:rPr lang="en-US" baseline="0" dirty="0" smtClean="0"/>
              <a:t>Includes Mayans – most notably Aztecs</a:t>
            </a:r>
          </a:p>
          <a:p>
            <a:pPr marL="228600" indent="-228600">
              <a:buAutoNum type="arabicPeriod"/>
            </a:pPr>
            <a:r>
              <a:rPr lang="en-US" baseline="0" dirty="0" err="1" smtClean="0"/>
              <a:t>Chinampas</a:t>
            </a:r>
            <a:r>
              <a:rPr lang="en-US" baseline="0" dirty="0" smtClean="0"/>
              <a:t> (Aztecs) – draining swamps &amp; placement of irrigation works “floating gardens”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34376F11-9364-1E4B-BBF4-8C07D2C38D6C}" type="slidenum">
              <a:rPr lang="en-US" smtClean="0"/>
              <a:t>4</a:t>
            </a:fld>
            <a:endParaRPr lang="en-US"/>
          </a:p>
        </p:txBody>
      </p:sp>
    </p:spTree>
    <p:extLst>
      <p:ext uri="{BB962C8B-B14F-4D97-AF65-F5344CB8AC3E}">
        <p14:creationId xmlns:p14="http://schemas.microsoft.com/office/powerpoint/2010/main" val="1216486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Southwestern – mostly</a:t>
            </a:r>
            <a:r>
              <a:rPr lang="en-US" baseline="0" dirty="0" smtClean="0"/>
              <a:t> associated with Pueblos and </a:t>
            </a:r>
            <a:r>
              <a:rPr lang="en-US" baseline="0" dirty="0" err="1" smtClean="0"/>
              <a:t>Anasazis</a:t>
            </a:r>
            <a:endParaRPr lang="en-US" baseline="0" dirty="0" smtClean="0"/>
          </a:p>
          <a:p>
            <a:pPr marL="228600" indent="-228600">
              <a:buAutoNum type="arabicPeriod"/>
            </a:pPr>
            <a:r>
              <a:rPr lang="en-US" baseline="0" dirty="0" smtClean="0"/>
              <a:t>New Mexico area</a:t>
            </a:r>
          </a:p>
          <a:p>
            <a:pPr marL="228600" indent="-228600">
              <a:buAutoNum type="arabicPeriod"/>
            </a:pPr>
            <a:r>
              <a:rPr lang="en-US" baseline="0" dirty="0" smtClean="0"/>
              <a:t>Kivas – multistory stone and timer villages</a:t>
            </a:r>
            <a:endParaRPr lang="en-US" dirty="0"/>
          </a:p>
        </p:txBody>
      </p:sp>
      <p:sp>
        <p:nvSpPr>
          <p:cNvPr id="4" name="Slide Number Placeholder 3"/>
          <p:cNvSpPr>
            <a:spLocks noGrp="1"/>
          </p:cNvSpPr>
          <p:nvPr>
            <p:ph type="sldNum" sz="quarter" idx="10"/>
          </p:nvPr>
        </p:nvSpPr>
        <p:spPr/>
        <p:txBody>
          <a:bodyPr/>
          <a:lstStyle/>
          <a:p>
            <a:fld id="{34376F11-9364-1E4B-BBF4-8C07D2C38D6C}" type="slidenum">
              <a:rPr lang="en-US" smtClean="0"/>
              <a:t>5</a:t>
            </a:fld>
            <a:endParaRPr lang="en-US"/>
          </a:p>
        </p:txBody>
      </p:sp>
    </p:spTree>
    <p:extLst>
      <p:ext uri="{BB962C8B-B14F-4D97-AF65-F5344CB8AC3E}">
        <p14:creationId xmlns:p14="http://schemas.microsoft.com/office/powerpoint/2010/main" val="3484192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Mississippi Valley</a:t>
            </a:r>
            <a:r>
              <a:rPr lang="en-US" baseline="0" dirty="0" smtClean="0"/>
              <a:t> settled along Mississippi River</a:t>
            </a:r>
          </a:p>
          <a:p>
            <a:pPr marL="228600" indent="-228600">
              <a:buAutoNum type="arabicPeriod"/>
            </a:pPr>
            <a:r>
              <a:rPr lang="en-US" baseline="0" dirty="0" smtClean="0"/>
              <a:t>Most notable tribe – Cahokia – spread North into Illinois</a:t>
            </a:r>
          </a:p>
          <a:p>
            <a:pPr marL="685800" lvl="1" indent="-228600">
              <a:buAutoNum type="arabicPeriod"/>
            </a:pPr>
            <a:r>
              <a:rPr lang="en-US" baseline="0" dirty="0" smtClean="0"/>
              <a:t>Earthen </a:t>
            </a:r>
            <a:r>
              <a:rPr lang="en-US" baseline="0" dirty="0" smtClean="0"/>
              <a:t>mounds</a:t>
            </a:r>
            <a:endParaRPr lang="en-US" baseline="0" dirty="0" smtClean="0"/>
          </a:p>
          <a:p>
            <a:pPr marL="228600" lvl="0" indent="-228600">
              <a:buAutoNum type="arabicPeriod"/>
            </a:pPr>
            <a:r>
              <a:rPr lang="en-US" baseline="0" dirty="0" smtClean="0"/>
              <a:t>American Indian cultures of North America</a:t>
            </a:r>
          </a:p>
          <a:p>
            <a:pPr marL="685800" lvl="1" indent="-228600">
              <a:buAutoNum type="arabicPeriod"/>
            </a:pPr>
            <a:r>
              <a:rPr lang="en-US" baseline="0" dirty="0" smtClean="0"/>
              <a:t>Each regional area have permanent settlements because of corn – </a:t>
            </a:r>
            <a:r>
              <a:rPr lang="en-US" i="1" baseline="0" dirty="0" smtClean="0"/>
              <a:t>maize</a:t>
            </a:r>
            <a:endParaRPr lang="en-US" i="0" baseline="0" dirty="0" smtClean="0"/>
          </a:p>
          <a:p>
            <a:pPr marL="1143000" lvl="2" indent="-228600">
              <a:buAutoNum type="arabicPeriod"/>
            </a:pPr>
            <a:r>
              <a:rPr lang="en-US" i="0" baseline="0" dirty="0" smtClean="0"/>
              <a:t>Other crops like Squash, beans help</a:t>
            </a:r>
          </a:p>
          <a:p>
            <a:pPr marL="685800" lvl="1" indent="-228600">
              <a:buAutoNum type="arabicPeriod"/>
            </a:pPr>
            <a:r>
              <a:rPr lang="en-US" i="0" baseline="0" dirty="0" smtClean="0"/>
              <a:t>Society of Hunters &amp; Gatherers</a:t>
            </a:r>
          </a:p>
          <a:p>
            <a:pPr marL="685800" lvl="1" indent="-228600">
              <a:buAutoNum type="arabicPeriod"/>
            </a:pPr>
            <a:r>
              <a:rPr lang="en-US" i="0" baseline="0" dirty="0" smtClean="0"/>
              <a:t>Doesn’t have weapons to ward of any European encounters</a:t>
            </a:r>
          </a:p>
          <a:p>
            <a:pPr marL="1143000" lvl="2" indent="-228600">
              <a:buAutoNum type="arabicPeriod"/>
            </a:pPr>
            <a:r>
              <a:rPr lang="en-US" i="0" baseline="0" dirty="0" smtClean="0"/>
              <a:t>As well as European diseases</a:t>
            </a:r>
          </a:p>
        </p:txBody>
      </p:sp>
      <p:sp>
        <p:nvSpPr>
          <p:cNvPr id="4" name="Slide Number Placeholder 3"/>
          <p:cNvSpPr>
            <a:spLocks noGrp="1"/>
          </p:cNvSpPr>
          <p:nvPr>
            <p:ph type="sldNum" sz="quarter" idx="10"/>
          </p:nvPr>
        </p:nvSpPr>
        <p:spPr/>
        <p:txBody>
          <a:bodyPr/>
          <a:lstStyle/>
          <a:p>
            <a:fld id="{34376F11-9364-1E4B-BBF4-8C07D2C38D6C}" type="slidenum">
              <a:rPr lang="en-US" smtClean="0"/>
              <a:t>6</a:t>
            </a:fld>
            <a:endParaRPr lang="en-US"/>
          </a:p>
        </p:txBody>
      </p:sp>
    </p:spTree>
    <p:extLst>
      <p:ext uri="{BB962C8B-B14F-4D97-AF65-F5344CB8AC3E}">
        <p14:creationId xmlns:p14="http://schemas.microsoft.com/office/powerpoint/2010/main" val="4163734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376F11-9364-1E4B-BBF4-8C07D2C38D6C}" type="slidenum">
              <a:rPr lang="en-US" smtClean="0"/>
              <a:t>8</a:t>
            </a:fld>
            <a:endParaRPr lang="en-US"/>
          </a:p>
        </p:txBody>
      </p:sp>
    </p:spTree>
    <p:extLst>
      <p:ext uri="{BB962C8B-B14F-4D97-AF65-F5344CB8AC3E}">
        <p14:creationId xmlns:p14="http://schemas.microsoft.com/office/powerpoint/2010/main" val="2889460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Europeans Enter Africa</a:t>
            </a:r>
            <a:endParaRPr lang="en-US" dirty="0" smtClean="0"/>
          </a:p>
          <a:p>
            <a:r>
              <a:rPr lang="en-US" dirty="0" smtClean="0"/>
              <a:t>People of Europe were able to reach sub-Saharan Africa around </a:t>
            </a:r>
            <a:r>
              <a:rPr lang="en-US" b="1" dirty="0" smtClean="0"/>
              <a:t>1450 </a:t>
            </a:r>
            <a:r>
              <a:rPr lang="en-US" dirty="0" smtClean="0"/>
              <a:t>when the Portuguese invented the caravel, a ship that should sail into the wind.  This ship allowed sailors to sail back up the western coast of Africa and back to Europe.</a:t>
            </a:r>
          </a:p>
          <a:p>
            <a:r>
              <a:rPr lang="en-US" dirty="0" smtClean="0"/>
              <a:t>The </a:t>
            </a:r>
            <a:r>
              <a:rPr lang="en-US" b="1" dirty="0" smtClean="0"/>
              <a:t>Portuguese </a:t>
            </a:r>
            <a:r>
              <a:rPr lang="en-US" dirty="0" smtClean="0"/>
              <a:t>set up trading posts along the African beaches trading with slaves and gold, trading habits that were originally done by the Arabs and Africans.  The Portuguese shipped the slaves back to Spain and Portugal where they worked on the sugar plantations.</a:t>
            </a:r>
          </a:p>
          <a:p>
            <a:endParaRPr lang="en-US" dirty="0"/>
          </a:p>
        </p:txBody>
      </p:sp>
      <p:sp>
        <p:nvSpPr>
          <p:cNvPr id="4" name="Slide Number Placeholder 3"/>
          <p:cNvSpPr>
            <a:spLocks noGrp="1"/>
          </p:cNvSpPr>
          <p:nvPr>
            <p:ph type="sldNum" sz="quarter" idx="10"/>
          </p:nvPr>
        </p:nvSpPr>
        <p:spPr/>
        <p:txBody>
          <a:bodyPr/>
          <a:lstStyle/>
          <a:p>
            <a:fld id="{1A2F6EB8-CDB1-B848-8FE0-89BA84900595}" type="slidenum">
              <a:rPr lang="en-US" smtClean="0"/>
              <a:pPr/>
              <a:t>9</a:t>
            </a:fld>
            <a:endParaRPr lang="en-US"/>
          </a:p>
        </p:txBody>
      </p:sp>
    </p:spTree>
    <p:extLst>
      <p:ext uri="{BB962C8B-B14F-4D97-AF65-F5344CB8AC3E}">
        <p14:creationId xmlns:p14="http://schemas.microsoft.com/office/powerpoint/2010/main" val="759462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When Worlds Collide</a:t>
            </a:r>
            <a:endParaRPr lang="en-US" dirty="0" smtClean="0"/>
          </a:p>
          <a:p>
            <a:r>
              <a:rPr lang="en-US" dirty="0" smtClean="0"/>
              <a:t>Possibly 3/5 of the </a:t>
            </a:r>
            <a:r>
              <a:rPr lang="en-US" b="1" dirty="0" smtClean="0"/>
              <a:t>crops </a:t>
            </a:r>
            <a:r>
              <a:rPr lang="en-US" dirty="0" smtClean="0"/>
              <a:t>cultivated around the world today originated in the Americas.</a:t>
            </a:r>
          </a:p>
          <a:p>
            <a:r>
              <a:rPr lang="en-US" dirty="0" smtClean="0"/>
              <a:t>Within 50 years of the Spanish arrival in </a:t>
            </a:r>
            <a:r>
              <a:rPr lang="en-US" b="1" dirty="0" smtClean="0"/>
              <a:t>Hispaniola</a:t>
            </a:r>
            <a:r>
              <a:rPr lang="en-US" dirty="0" smtClean="0"/>
              <a:t>, the </a:t>
            </a:r>
            <a:r>
              <a:rPr lang="en-US" dirty="0" err="1" smtClean="0"/>
              <a:t>Taino</a:t>
            </a:r>
            <a:r>
              <a:rPr lang="en-US" dirty="0" smtClean="0"/>
              <a:t> natives decreased from 1 million people to 200 people due to diseases brought by the Spanish.  </a:t>
            </a:r>
          </a:p>
          <a:p>
            <a:r>
              <a:rPr lang="en-US" dirty="0" smtClean="0"/>
              <a:t>In centuries following Columbus's landing in the Americas, as much as </a:t>
            </a:r>
            <a:r>
              <a:rPr lang="en-US" b="1" dirty="0" smtClean="0"/>
              <a:t>90%</a:t>
            </a:r>
            <a:r>
              <a:rPr lang="en-US" dirty="0" smtClean="0"/>
              <a:t> of the Indians had died due to the diseases.</a:t>
            </a:r>
          </a:p>
          <a:p>
            <a:endParaRPr lang="en-US" dirty="0"/>
          </a:p>
        </p:txBody>
      </p:sp>
      <p:sp>
        <p:nvSpPr>
          <p:cNvPr id="4" name="Slide Number Placeholder 3"/>
          <p:cNvSpPr>
            <a:spLocks noGrp="1"/>
          </p:cNvSpPr>
          <p:nvPr>
            <p:ph type="sldNum" sz="quarter" idx="10"/>
          </p:nvPr>
        </p:nvSpPr>
        <p:spPr/>
        <p:txBody>
          <a:bodyPr/>
          <a:lstStyle/>
          <a:p>
            <a:fld id="{34376F11-9364-1E4B-BBF4-8C07D2C38D6C}" type="slidenum">
              <a:rPr lang="en-US" smtClean="0"/>
              <a:t>10</a:t>
            </a:fld>
            <a:endParaRPr lang="en-US"/>
          </a:p>
        </p:txBody>
      </p:sp>
    </p:spTree>
    <p:extLst>
      <p:ext uri="{BB962C8B-B14F-4D97-AF65-F5344CB8AC3E}">
        <p14:creationId xmlns:p14="http://schemas.microsoft.com/office/powerpoint/2010/main" val="1065797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Spanish Conquistadores</a:t>
            </a:r>
            <a:endParaRPr lang="en-US" dirty="0" smtClean="0"/>
          </a:p>
          <a:p>
            <a:r>
              <a:rPr lang="en-US" dirty="0" smtClean="0"/>
              <a:t>In the </a:t>
            </a:r>
            <a:r>
              <a:rPr lang="en-US" b="1" dirty="0" smtClean="0"/>
              <a:t>1500's</a:t>
            </a:r>
            <a:r>
              <a:rPr lang="en-US" dirty="0" smtClean="0"/>
              <a:t>, Spain became the dominant exploring and colonizing power.  </a:t>
            </a:r>
          </a:p>
          <a:p>
            <a:r>
              <a:rPr lang="en-US" dirty="0" smtClean="0"/>
              <a:t>The Spanish conquerors came to the Americas in the service of </a:t>
            </a:r>
            <a:r>
              <a:rPr lang="en-US" b="1" dirty="0" smtClean="0"/>
              <a:t>God </a:t>
            </a:r>
            <a:r>
              <a:rPr lang="en-US" dirty="0" smtClean="0"/>
              <a:t>as well as in search of </a:t>
            </a:r>
            <a:r>
              <a:rPr lang="en-US" b="1" dirty="0" smtClean="0"/>
              <a:t>gold </a:t>
            </a:r>
            <a:r>
              <a:rPr lang="en-US" dirty="0" smtClean="0"/>
              <a:t>and </a:t>
            </a:r>
            <a:r>
              <a:rPr lang="en-US" b="1" dirty="0" smtClean="0"/>
              <a:t>glory</a:t>
            </a:r>
            <a:r>
              <a:rPr lang="en-US" dirty="0" smtClean="0"/>
              <a:t>.</a:t>
            </a:r>
          </a:p>
          <a:p>
            <a:r>
              <a:rPr lang="en-US" dirty="0" smtClean="0"/>
              <a:t>Due to the gold and silver deposits found in the New World, the European economy was transformed.</a:t>
            </a:r>
          </a:p>
          <a:p>
            <a:r>
              <a:rPr lang="en-US" dirty="0" smtClean="0"/>
              <a:t>The islands of the Caribbean Sea served as offshore bases for the staging of the Spanish invasion of the mainland Americas.</a:t>
            </a:r>
          </a:p>
          <a:p>
            <a:r>
              <a:rPr lang="en-US" dirty="0" smtClean="0"/>
              <a:t>By the </a:t>
            </a:r>
            <a:r>
              <a:rPr lang="en-US" b="1" dirty="0" smtClean="0"/>
              <a:t>1530s </a:t>
            </a:r>
            <a:r>
              <a:rPr lang="en-US" dirty="0" smtClean="0"/>
              <a:t>in </a:t>
            </a:r>
            <a:r>
              <a:rPr lang="en-US" b="1" dirty="0" smtClean="0"/>
              <a:t>Mexico </a:t>
            </a:r>
            <a:r>
              <a:rPr lang="en-US" dirty="0" smtClean="0"/>
              <a:t>and the </a:t>
            </a:r>
            <a:r>
              <a:rPr lang="en-US" b="1" dirty="0" smtClean="0"/>
              <a:t>1550s </a:t>
            </a:r>
            <a:r>
              <a:rPr lang="en-US" dirty="0" smtClean="0"/>
              <a:t>in </a:t>
            </a:r>
            <a:r>
              <a:rPr lang="en-US" b="1" dirty="0" smtClean="0"/>
              <a:t>Peru</a:t>
            </a:r>
            <a:r>
              <a:rPr lang="en-US" dirty="0" smtClean="0"/>
              <a:t>, colorless colonial administrators had replaced the conquistadores.</a:t>
            </a:r>
          </a:p>
          <a:p>
            <a:r>
              <a:rPr lang="en-US" dirty="0" smtClean="0"/>
              <a:t>Some of the conquistadores wed Indian women and had children.  These offspring were known as </a:t>
            </a:r>
            <a:r>
              <a:rPr lang="en-US" b="1" dirty="0" smtClean="0"/>
              <a:t>mestizos </a:t>
            </a:r>
            <a:r>
              <a:rPr lang="en-US" dirty="0" smtClean="0"/>
              <a:t>and formed a cultural and biological bridge between Latin America's European and Indian races.</a:t>
            </a:r>
          </a:p>
          <a:p>
            <a:endParaRPr lang="en-US" dirty="0"/>
          </a:p>
        </p:txBody>
      </p:sp>
      <p:sp>
        <p:nvSpPr>
          <p:cNvPr id="4" name="Slide Number Placeholder 3"/>
          <p:cNvSpPr>
            <a:spLocks noGrp="1"/>
          </p:cNvSpPr>
          <p:nvPr>
            <p:ph type="sldNum" sz="quarter" idx="10"/>
          </p:nvPr>
        </p:nvSpPr>
        <p:spPr/>
        <p:txBody>
          <a:bodyPr/>
          <a:lstStyle/>
          <a:p>
            <a:fld id="{34376F11-9364-1E4B-BBF4-8C07D2C38D6C}" type="slidenum">
              <a:rPr lang="en-US" smtClean="0"/>
              <a:t>14</a:t>
            </a:fld>
            <a:endParaRPr lang="en-US"/>
          </a:p>
        </p:txBody>
      </p:sp>
    </p:spTree>
    <p:extLst>
      <p:ext uri="{BB962C8B-B14F-4D97-AF65-F5344CB8AC3E}">
        <p14:creationId xmlns:p14="http://schemas.microsoft.com/office/powerpoint/2010/main" val="480820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DF3892-7706-D847-9F1B-5CBD68938B4E}" type="datetimeFigureOut">
              <a:rPr lang="en-US" smtClean="0"/>
              <a:t>8/21/17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AB3CB-0209-B243-A25E-EAE65FC72DF5}" type="slidenum">
              <a:rPr lang="en-US" smtClean="0"/>
              <a:t>‹#›</a:t>
            </a:fld>
            <a:endParaRPr lang="en-US"/>
          </a:p>
        </p:txBody>
      </p:sp>
    </p:spTree>
    <p:extLst>
      <p:ext uri="{BB962C8B-B14F-4D97-AF65-F5344CB8AC3E}">
        <p14:creationId xmlns:p14="http://schemas.microsoft.com/office/powerpoint/2010/main" val="261250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DF3892-7706-D847-9F1B-5CBD68938B4E}" type="datetimeFigureOut">
              <a:rPr lang="en-US" smtClean="0"/>
              <a:t>8/21/17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AB3CB-0209-B243-A25E-EAE65FC72DF5}" type="slidenum">
              <a:rPr lang="en-US" smtClean="0"/>
              <a:t>‹#›</a:t>
            </a:fld>
            <a:endParaRPr lang="en-US"/>
          </a:p>
        </p:txBody>
      </p:sp>
    </p:spTree>
    <p:extLst>
      <p:ext uri="{BB962C8B-B14F-4D97-AF65-F5344CB8AC3E}">
        <p14:creationId xmlns:p14="http://schemas.microsoft.com/office/powerpoint/2010/main" val="1025822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DF3892-7706-D847-9F1B-5CBD68938B4E}" type="datetimeFigureOut">
              <a:rPr lang="en-US" smtClean="0"/>
              <a:t>8/21/17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AB3CB-0209-B243-A25E-EAE65FC72DF5}" type="slidenum">
              <a:rPr lang="en-US" smtClean="0"/>
              <a:t>‹#›</a:t>
            </a:fld>
            <a:endParaRPr lang="en-US"/>
          </a:p>
        </p:txBody>
      </p:sp>
    </p:spTree>
    <p:extLst>
      <p:ext uri="{BB962C8B-B14F-4D97-AF65-F5344CB8AC3E}">
        <p14:creationId xmlns:p14="http://schemas.microsoft.com/office/powerpoint/2010/main" val="3961008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DF3892-7706-D847-9F1B-5CBD68938B4E}" type="datetimeFigureOut">
              <a:rPr lang="en-US" smtClean="0"/>
              <a:t>8/21/17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AB3CB-0209-B243-A25E-EAE65FC72DF5}" type="slidenum">
              <a:rPr lang="en-US" smtClean="0"/>
              <a:t>‹#›</a:t>
            </a:fld>
            <a:endParaRPr lang="en-US"/>
          </a:p>
        </p:txBody>
      </p:sp>
    </p:spTree>
    <p:extLst>
      <p:ext uri="{BB962C8B-B14F-4D97-AF65-F5344CB8AC3E}">
        <p14:creationId xmlns:p14="http://schemas.microsoft.com/office/powerpoint/2010/main" val="794580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DF3892-7706-D847-9F1B-5CBD68938B4E}" type="datetimeFigureOut">
              <a:rPr lang="en-US" smtClean="0"/>
              <a:t>8/21/17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4AB3CB-0209-B243-A25E-EAE65FC72DF5}" type="slidenum">
              <a:rPr lang="en-US" smtClean="0"/>
              <a:t>‹#›</a:t>
            </a:fld>
            <a:endParaRPr lang="en-US"/>
          </a:p>
        </p:txBody>
      </p:sp>
    </p:spTree>
    <p:extLst>
      <p:ext uri="{BB962C8B-B14F-4D97-AF65-F5344CB8AC3E}">
        <p14:creationId xmlns:p14="http://schemas.microsoft.com/office/powerpoint/2010/main" val="372879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DF3892-7706-D847-9F1B-5CBD68938B4E}" type="datetimeFigureOut">
              <a:rPr lang="en-US" smtClean="0"/>
              <a:t>8/21/17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AB3CB-0209-B243-A25E-EAE65FC72DF5}" type="slidenum">
              <a:rPr lang="en-US" smtClean="0"/>
              <a:t>‹#›</a:t>
            </a:fld>
            <a:endParaRPr lang="en-US"/>
          </a:p>
        </p:txBody>
      </p:sp>
    </p:spTree>
    <p:extLst>
      <p:ext uri="{BB962C8B-B14F-4D97-AF65-F5344CB8AC3E}">
        <p14:creationId xmlns:p14="http://schemas.microsoft.com/office/powerpoint/2010/main" val="2959070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DF3892-7706-D847-9F1B-5CBD68938B4E}" type="datetimeFigureOut">
              <a:rPr lang="en-US" smtClean="0"/>
              <a:t>8/21/17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4AB3CB-0209-B243-A25E-EAE65FC72DF5}" type="slidenum">
              <a:rPr lang="en-US" smtClean="0"/>
              <a:t>‹#›</a:t>
            </a:fld>
            <a:endParaRPr lang="en-US"/>
          </a:p>
        </p:txBody>
      </p:sp>
    </p:spTree>
    <p:extLst>
      <p:ext uri="{BB962C8B-B14F-4D97-AF65-F5344CB8AC3E}">
        <p14:creationId xmlns:p14="http://schemas.microsoft.com/office/powerpoint/2010/main" val="4002284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DF3892-7706-D847-9F1B-5CBD68938B4E}" type="datetimeFigureOut">
              <a:rPr lang="en-US" smtClean="0"/>
              <a:t>8/21/17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4AB3CB-0209-B243-A25E-EAE65FC72DF5}" type="slidenum">
              <a:rPr lang="en-US" smtClean="0"/>
              <a:t>‹#›</a:t>
            </a:fld>
            <a:endParaRPr lang="en-US"/>
          </a:p>
        </p:txBody>
      </p:sp>
    </p:spTree>
    <p:extLst>
      <p:ext uri="{BB962C8B-B14F-4D97-AF65-F5344CB8AC3E}">
        <p14:creationId xmlns:p14="http://schemas.microsoft.com/office/powerpoint/2010/main" val="169086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DF3892-7706-D847-9F1B-5CBD68938B4E}" type="datetimeFigureOut">
              <a:rPr lang="en-US" smtClean="0"/>
              <a:t>8/21/17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4AB3CB-0209-B243-A25E-EAE65FC72DF5}" type="slidenum">
              <a:rPr lang="en-US" smtClean="0"/>
              <a:t>‹#›</a:t>
            </a:fld>
            <a:endParaRPr lang="en-US"/>
          </a:p>
        </p:txBody>
      </p:sp>
    </p:spTree>
    <p:extLst>
      <p:ext uri="{BB962C8B-B14F-4D97-AF65-F5344CB8AC3E}">
        <p14:creationId xmlns:p14="http://schemas.microsoft.com/office/powerpoint/2010/main" val="229008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DF3892-7706-D847-9F1B-5CBD68938B4E}" type="datetimeFigureOut">
              <a:rPr lang="en-US" smtClean="0"/>
              <a:t>8/21/17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AB3CB-0209-B243-A25E-EAE65FC72DF5}" type="slidenum">
              <a:rPr lang="en-US" smtClean="0"/>
              <a:t>‹#›</a:t>
            </a:fld>
            <a:endParaRPr lang="en-US"/>
          </a:p>
        </p:txBody>
      </p:sp>
    </p:spTree>
    <p:extLst>
      <p:ext uri="{BB962C8B-B14F-4D97-AF65-F5344CB8AC3E}">
        <p14:creationId xmlns:p14="http://schemas.microsoft.com/office/powerpoint/2010/main" val="3833269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DF3892-7706-D847-9F1B-5CBD68938B4E}" type="datetimeFigureOut">
              <a:rPr lang="en-US" smtClean="0"/>
              <a:t>8/21/17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4AB3CB-0209-B243-A25E-EAE65FC72DF5}" type="slidenum">
              <a:rPr lang="en-US" smtClean="0"/>
              <a:t>‹#›</a:t>
            </a:fld>
            <a:endParaRPr lang="en-US"/>
          </a:p>
        </p:txBody>
      </p:sp>
    </p:spTree>
    <p:extLst>
      <p:ext uri="{BB962C8B-B14F-4D97-AF65-F5344CB8AC3E}">
        <p14:creationId xmlns:p14="http://schemas.microsoft.com/office/powerpoint/2010/main" val="25795697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DF3892-7706-D847-9F1B-5CBD68938B4E}" type="datetimeFigureOut">
              <a:rPr lang="en-US" smtClean="0"/>
              <a:t>8/21/17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AB3CB-0209-B243-A25E-EAE65FC72DF5}" type="slidenum">
              <a:rPr lang="en-US" smtClean="0"/>
              <a:t>‹#›</a:t>
            </a:fld>
            <a:endParaRPr lang="en-US"/>
          </a:p>
        </p:txBody>
      </p:sp>
    </p:spTree>
    <p:extLst>
      <p:ext uri="{BB962C8B-B14F-4D97-AF65-F5344CB8AC3E}">
        <p14:creationId xmlns:p14="http://schemas.microsoft.com/office/powerpoint/2010/main" val="2848347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 Id="rId3" Type="http://schemas.openxmlformats.org/officeDocument/2006/relationships/image" Target="../media/image2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jpeg"/><Relationship Id="rId3" Type="http://schemas.openxmlformats.org/officeDocument/2006/relationships/image" Target="../media/image2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 Id="rId3" Type="http://schemas.openxmlformats.org/officeDocument/2006/relationships/image" Target="../media/image27.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jpeg"/><Relationship Id="rId3" Type="http://schemas.openxmlformats.org/officeDocument/2006/relationships/image" Target="../media/image2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jpeg"/><Relationship Id="rId3" Type="http://schemas.openxmlformats.org/officeDocument/2006/relationships/image" Target="../media/image32.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4.jpeg"/><Relationship Id="rId3" Type="http://schemas.openxmlformats.org/officeDocument/2006/relationships/image" Target="../media/image35.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6.jpeg"/><Relationship Id="rId3"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8.gif"/><Relationship Id="rId3" Type="http://schemas.openxmlformats.org/officeDocument/2006/relationships/image" Target="../media/image3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0.jpeg"/><Relationship Id="rId3" Type="http://schemas.openxmlformats.org/officeDocument/2006/relationships/image" Target="../media/image41.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45.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46.xml.rels><?xml version="1.0" encoding="UTF-8" standalone="yes"?>
<Relationships xmlns="http://schemas.openxmlformats.org/package/2006/relationships"><Relationship Id="rId3" Type="http://schemas.openxmlformats.org/officeDocument/2006/relationships/image" Target="../media/image45.gif"/><Relationship Id="rId4" Type="http://schemas.openxmlformats.org/officeDocument/2006/relationships/image" Target="../media/image46.jpeg"/><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p:txBody>
          <a:bodyPr/>
          <a:lstStyle/>
          <a:p>
            <a:pPr eaLnBrk="1" hangingPunct="1"/>
            <a:r>
              <a:rPr lang="en-US" dirty="0" smtClean="0"/>
              <a:t>APUS </a:t>
            </a:r>
            <a:r>
              <a:rPr lang="en-US" dirty="0"/>
              <a:t>H</a:t>
            </a:r>
            <a:r>
              <a:rPr lang="en-US" dirty="0" smtClean="0"/>
              <a:t> </a:t>
            </a:r>
            <a:br>
              <a:rPr lang="en-US" dirty="0" smtClean="0"/>
            </a:br>
            <a:r>
              <a:rPr lang="en-US" dirty="0" smtClean="0"/>
              <a:t>Unit </a:t>
            </a:r>
            <a:r>
              <a:rPr lang="en-US" dirty="0" smtClean="0"/>
              <a:t>One</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endParaRPr lang="en-US" dirty="0" smtClean="0">
              <a:ea typeface="+mn-ea"/>
              <a:cs typeface="+mn-cs"/>
            </a:endParaRPr>
          </a:p>
        </p:txBody>
      </p:sp>
    </p:spTree>
    <p:extLst>
      <p:ext uri="{BB962C8B-B14F-4D97-AF65-F5344CB8AC3E}">
        <p14:creationId xmlns:p14="http://schemas.microsoft.com/office/powerpoint/2010/main" val="24630510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5.jpg"/>
          <p:cNvPicPr>
            <a:picLocks noGrp="1" noChangeAspect="1"/>
          </p:cNvPicPr>
          <p:nvPr>
            <p:ph idx="1"/>
          </p:nvPr>
        </p:nvPicPr>
        <p:blipFill>
          <a:blip r:embed="rId3"/>
          <a:srcRect l="-40309" r="-40309"/>
          <a:stretch>
            <a:fillRect/>
          </a:stretch>
        </p:blipFill>
        <p:spPr>
          <a:xfrm>
            <a:off x="-1224045" y="0"/>
            <a:ext cx="11463420" cy="6858000"/>
          </a:xfrm>
        </p:spPr>
      </p:pic>
    </p:spTree>
    <p:extLst>
      <p:ext uri="{BB962C8B-B14F-4D97-AF65-F5344CB8AC3E}">
        <p14:creationId xmlns:p14="http://schemas.microsoft.com/office/powerpoint/2010/main" val="701788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treaty_of_tordesillas_1494.jpg"/>
          <p:cNvPicPr>
            <a:picLocks noGrp="1" noChangeAspect="1"/>
          </p:cNvPicPr>
          <p:nvPr>
            <p:ph idx="1"/>
          </p:nvPr>
        </p:nvPicPr>
        <p:blipFill>
          <a:blip r:embed="rId2"/>
          <a:srcRect l="-1216" r="-1216"/>
          <a:stretch>
            <a:fillRect/>
          </a:stretch>
        </p:blipFill>
        <p:spPr>
          <a:xfrm>
            <a:off x="-1" y="1"/>
            <a:ext cx="9229075" cy="6858000"/>
          </a:xfrm>
        </p:spPr>
      </p:pic>
    </p:spTree>
    <p:extLst>
      <p:ext uri="{BB962C8B-B14F-4D97-AF65-F5344CB8AC3E}">
        <p14:creationId xmlns:p14="http://schemas.microsoft.com/office/powerpoint/2010/main" val="3061260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62294"/>
            <a:ext cx="8229600" cy="5391933"/>
          </a:xfrm>
        </p:spPr>
        <p:txBody>
          <a:bodyPr>
            <a:normAutofit/>
          </a:bodyPr>
          <a:lstStyle/>
          <a:p>
            <a:r>
              <a:rPr lang="en-US" sz="3600" dirty="0" smtClean="0"/>
              <a:t>B. First European contacts with Native Americans</a:t>
            </a:r>
          </a:p>
          <a:p>
            <a:r>
              <a:rPr lang="en-US" dirty="0" smtClean="0"/>
              <a:t>1. Columbus – within 50yrs after Portuguese</a:t>
            </a:r>
          </a:p>
          <a:p>
            <a:r>
              <a:rPr lang="en-US" dirty="0" smtClean="0"/>
              <a:t>2. Treaty of </a:t>
            </a:r>
            <a:r>
              <a:rPr lang="en-US" dirty="0" err="1" smtClean="0"/>
              <a:t>Tordesillas</a:t>
            </a:r>
            <a:endParaRPr lang="en-US" dirty="0" smtClean="0"/>
          </a:p>
          <a:p>
            <a:r>
              <a:rPr lang="en-US" dirty="0" smtClean="0"/>
              <a:t>Spain and Portugal conflict over New World</a:t>
            </a:r>
          </a:p>
          <a:p>
            <a:r>
              <a:rPr lang="en-US" dirty="0" smtClean="0"/>
              <a:t>Draw line – Treaty of </a:t>
            </a:r>
            <a:r>
              <a:rPr lang="en-US" dirty="0" err="1" smtClean="0"/>
              <a:t>Tordesillas</a:t>
            </a:r>
            <a:r>
              <a:rPr lang="en-US" dirty="0" smtClean="0"/>
              <a:t> – 1494</a:t>
            </a:r>
          </a:p>
          <a:p>
            <a:r>
              <a:rPr lang="en-US" dirty="0" smtClean="0"/>
              <a:t>Has another 1520 regarding Pacific Ocean claims</a:t>
            </a:r>
          </a:p>
          <a:p>
            <a:endParaRPr lang="en-US" dirty="0"/>
          </a:p>
        </p:txBody>
      </p:sp>
    </p:spTree>
    <p:extLst>
      <p:ext uri="{BB962C8B-B14F-4D97-AF65-F5344CB8AC3E}">
        <p14:creationId xmlns:p14="http://schemas.microsoft.com/office/powerpoint/2010/main" val="1736107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G_9478.JPG"/>
          <p:cNvPicPr>
            <a:picLocks noGrp="1" noChangeAspect="1"/>
          </p:cNvPicPr>
          <p:nvPr>
            <p:ph sz="half" idx="1"/>
          </p:nvPr>
        </p:nvPicPr>
        <p:blipFill>
          <a:blip r:embed="rId2"/>
          <a:srcRect t="-24712" b="-24712"/>
          <a:stretch>
            <a:fillRect/>
          </a:stretch>
        </p:blipFill>
        <p:spPr/>
      </p:pic>
      <p:pic>
        <p:nvPicPr>
          <p:cNvPr id="7" name="Content Placeholder 6" descr="IMG_9534.jpg"/>
          <p:cNvPicPr>
            <a:picLocks noGrp="1" noChangeAspect="1"/>
          </p:cNvPicPr>
          <p:nvPr>
            <p:ph sz="half" idx="2"/>
          </p:nvPr>
        </p:nvPicPr>
        <p:blipFill>
          <a:blip r:embed="rId3"/>
          <a:srcRect l="-9488" r="-9488"/>
          <a:stretch>
            <a:fillRect/>
          </a:stretch>
        </p:blipFill>
        <p:spPr/>
      </p:pic>
    </p:spTree>
    <p:extLst>
      <p:ext uri="{BB962C8B-B14F-4D97-AF65-F5344CB8AC3E}">
        <p14:creationId xmlns:p14="http://schemas.microsoft.com/office/powerpoint/2010/main" val="7856297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Conquistadors</a:t>
            </a:r>
            <a:endParaRPr lang="en-US" dirty="0"/>
          </a:p>
        </p:txBody>
      </p:sp>
      <p:pic>
        <p:nvPicPr>
          <p:cNvPr id="16" name="Content Placeholder 15" descr="SpanishConquistadors.jpg"/>
          <p:cNvPicPr>
            <a:picLocks noGrp="1" noChangeAspect="1"/>
          </p:cNvPicPr>
          <p:nvPr>
            <p:ph sz="half" idx="2"/>
          </p:nvPr>
        </p:nvPicPr>
        <p:blipFill>
          <a:blip r:embed="rId3"/>
          <a:srcRect t="-26015" b="-26015"/>
          <a:stretch>
            <a:fillRect/>
          </a:stretch>
        </p:blipFill>
        <p:spPr/>
      </p:pic>
      <p:pic>
        <p:nvPicPr>
          <p:cNvPr id="15" name="Content Placeholder 14" descr="0259.jpg"/>
          <p:cNvPicPr>
            <a:picLocks noGrp="1" noChangeAspect="1"/>
          </p:cNvPicPr>
          <p:nvPr>
            <p:ph sz="half" idx="1"/>
          </p:nvPr>
        </p:nvPicPr>
        <p:blipFill>
          <a:blip r:embed="rId4"/>
          <a:srcRect l="-30309" r="-30309"/>
          <a:stretch>
            <a:fillRect/>
          </a:stretch>
        </p:blipFill>
        <p:spPr/>
      </p:pic>
    </p:spTree>
    <p:extLst>
      <p:ext uri="{BB962C8B-B14F-4D97-AF65-F5344CB8AC3E}">
        <p14:creationId xmlns:p14="http://schemas.microsoft.com/office/powerpoint/2010/main" val="25889854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92776"/>
            <a:ext cx="8229600" cy="5753888"/>
          </a:xfrm>
        </p:spPr>
        <p:txBody>
          <a:bodyPr>
            <a:normAutofit fontScale="92500" lnSpcReduction="10000"/>
          </a:bodyPr>
          <a:lstStyle/>
          <a:p>
            <a:r>
              <a:rPr lang="en-US" sz="3892" dirty="0" smtClean="0"/>
              <a:t>C. Spain’s Empire in North America</a:t>
            </a:r>
          </a:p>
          <a:p>
            <a:r>
              <a:rPr lang="en-US" dirty="0" smtClean="0"/>
              <a:t>Spain looks for God, Gold, and Glory</a:t>
            </a:r>
          </a:p>
          <a:p>
            <a:r>
              <a:rPr lang="en-US" dirty="0" smtClean="0"/>
              <a:t>1. Conquistadors</a:t>
            </a:r>
          </a:p>
          <a:p>
            <a:r>
              <a:rPr lang="en-US" dirty="0" err="1" smtClean="0"/>
              <a:t>Hernan</a:t>
            </a:r>
            <a:r>
              <a:rPr lang="en-US" dirty="0" smtClean="0"/>
              <a:t> Cortes – Aztecs</a:t>
            </a:r>
          </a:p>
          <a:p>
            <a:r>
              <a:rPr lang="en-US" dirty="0" smtClean="0"/>
              <a:t>Francisco </a:t>
            </a:r>
            <a:r>
              <a:rPr lang="en-US" dirty="0" err="1" smtClean="0"/>
              <a:t>Pizzaro</a:t>
            </a:r>
            <a:r>
              <a:rPr lang="en-US" dirty="0" smtClean="0"/>
              <a:t> – Incas</a:t>
            </a:r>
          </a:p>
          <a:p>
            <a:r>
              <a:rPr lang="en-US" dirty="0" smtClean="0"/>
              <a:t>2. “Black Legend”</a:t>
            </a:r>
          </a:p>
          <a:p>
            <a:r>
              <a:rPr lang="en-US" dirty="0" smtClean="0"/>
              <a:t>Idea written by </a:t>
            </a:r>
            <a:r>
              <a:rPr lang="en-US" dirty="0" err="1" smtClean="0"/>
              <a:t>Bartolomeo</a:t>
            </a:r>
            <a:r>
              <a:rPr lang="en-US" dirty="0" smtClean="0"/>
              <a:t> de Las </a:t>
            </a:r>
            <a:r>
              <a:rPr lang="en-US" dirty="0" err="1" smtClean="0"/>
              <a:t>Casas</a:t>
            </a:r>
            <a:endParaRPr lang="en-US" dirty="0" smtClean="0"/>
          </a:p>
          <a:p>
            <a:endParaRPr lang="en-US" dirty="0" smtClean="0"/>
          </a:p>
          <a:p>
            <a:r>
              <a:rPr lang="en-US" dirty="0" smtClean="0"/>
              <a:t>Spanish colonies include; South America, Central America, Caribbean areas, Florida, Southwestern America and California</a:t>
            </a:r>
          </a:p>
          <a:p>
            <a:endParaRPr lang="en-US" dirty="0" smtClean="0"/>
          </a:p>
          <a:p>
            <a:pPr lvl="2"/>
            <a:endParaRPr lang="en-US" dirty="0" smtClean="0"/>
          </a:p>
        </p:txBody>
      </p:sp>
    </p:spTree>
    <p:extLst>
      <p:ext uri="{BB962C8B-B14F-4D97-AF65-F5344CB8AC3E}">
        <p14:creationId xmlns:p14="http://schemas.microsoft.com/office/powerpoint/2010/main" val="59842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French</a:t>
            </a:r>
            <a:endParaRPr lang="en-US" dirty="0"/>
          </a:p>
        </p:txBody>
      </p:sp>
      <p:pic>
        <p:nvPicPr>
          <p:cNvPr id="5" name="Content Placeholder 4" descr="1645en.jpg"/>
          <p:cNvPicPr>
            <a:picLocks noGrp="1" noChangeAspect="1"/>
          </p:cNvPicPr>
          <p:nvPr>
            <p:ph sz="half" idx="1"/>
          </p:nvPr>
        </p:nvPicPr>
        <p:blipFill>
          <a:blip r:embed="rId3"/>
          <a:srcRect t="-12" b="-12"/>
          <a:stretch>
            <a:fillRect/>
          </a:stretch>
        </p:blipFill>
        <p:spPr/>
      </p:pic>
      <p:pic>
        <p:nvPicPr>
          <p:cNvPr id="6" name="Content Placeholder 5" descr="Samuel-de-champlain-s.jpg"/>
          <p:cNvPicPr>
            <a:picLocks noGrp="1" noChangeAspect="1"/>
          </p:cNvPicPr>
          <p:nvPr>
            <p:ph sz="half" idx="2"/>
          </p:nvPr>
        </p:nvPicPr>
        <p:blipFill>
          <a:blip r:embed="rId4"/>
          <a:srcRect l="-10142" r="-10142"/>
          <a:stretch>
            <a:fillRect/>
          </a:stretch>
        </p:blipFill>
        <p:spPr/>
      </p:pic>
    </p:spTree>
    <p:extLst>
      <p:ext uri="{BB962C8B-B14F-4D97-AF65-F5344CB8AC3E}">
        <p14:creationId xmlns:p14="http://schemas.microsoft.com/office/powerpoint/2010/main" val="9551043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9414"/>
            <a:ext cx="8229600" cy="5856750"/>
          </a:xfrm>
        </p:spPr>
        <p:txBody>
          <a:bodyPr>
            <a:normAutofit fontScale="92500" lnSpcReduction="20000"/>
          </a:bodyPr>
          <a:lstStyle/>
          <a:p>
            <a:r>
              <a:rPr lang="en-US" sz="4235" dirty="0" smtClean="0"/>
              <a:t>D. French Colonization</a:t>
            </a:r>
          </a:p>
          <a:p>
            <a:r>
              <a:rPr lang="en-US" b="1" dirty="0" smtClean="0"/>
              <a:t>1. Edict of Nantes</a:t>
            </a:r>
          </a:p>
          <a:p>
            <a:r>
              <a:rPr lang="en-US" dirty="0" smtClean="0"/>
              <a:t>French Huguenots </a:t>
            </a:r>
            <a:r>
              <a:rPr lang="en-US" dirty="0" smtClean="0"/>
              <a:t>tolerated </a:t>
            </a:r>
            <a:r>
              <a:rPr lang="en-US" dirty="0" smtClean="0"/>
              <a:t>BUT CANNOT </a:t>
            </a:r>
            <a:r>
              <a:rPr lang="en-US" dirty="0" smtClean="0"/>
              <a:t>leave France!</a:t>
            </a:r>
          </a:p>
          <a:p>
            <a:r>
              <a:rPr lang="en-US" b="1" dirty="0" smtClean="0"/>
              <a:t>2. Canada</a:t>
            </a:r>
          </a:p>
          <a:p>
            <a:r>
              <a:rPr lang="en-US" dirty="0" smtClean="0"/>
              <a:t>1603-1615; Samuel De Champlain; French explorer</a:t>
            </a:r>
          </a:p>
          <a:p>
            <a:r>
              <a:rPr lang="en-US" dirty="0" smtClean="0"/>
              <a:t>1608 </a:t>
            </a:r>
            <a:r>
              <a:rPr lang="en-US" dirty="0" smtClean="0"/>
              <a:t>- </a:t>
            </a:r>
            <a:r>
              <a:rPr lang="en-US" dirty="0" smtClean="0"/>
              <a:t>“New </a:t>
            </a:r>
            <a:r>
              <a:rPr lang="en-US" dirty="0" smtClean="0"/>
              <a:t>France” = Quebec; </a:t>
            </a:r>
            <a:r>
              <a:rPr lang="en-US" dirty="0" smtClean="0"/>
              <a:t>becomes </a:t>
            </a:r>
            <a:r>
              <a:rPr lang="en-US" dirty="0" smtClean="0"/>
              <a:t>governor of Quebec</a:t>
            </a:r>
          </a:p>
          <a:p>
            <a:r>
              <a:rPr lang="en-US" dirty="0" smtClean="0"/>
              <a:t>Late 1600s; Robert La Salle; explores Great Lakes region down Mississippi River.</a:t>
            </a:r>
          </a:p>
          <a:p>
            <a:r>
              <a:rPr lang="en-US" dirty="0" smtClean="0"/>
              <a:t>Sets up New Orleans</a:t>
            </a:r>
          </a:p>
          <a:p>
            <a:pPr lvl="1"/>
            <a:r>
              <a:rPr lang="en-US" dirty="0" smtClean="0"/>
              <a:t>French </a:t>
            </a:r>
            <a:r>
              <a:rPr lang="en-US" dirty="0" smtClean="0"/>
              <a:t>controls Mississippi River, valley and all trade</a:t>
            </a:r>
          </a:p>
          <a:p>
            <a:pPr lvl="2"/>
            <a:endParaRPr lang="en-US" dirty="0" smtClean="0"/>
          </a:p>
          <a:p>
            <a:endParaRPr lang="en-US" dirty="0"/>
          </a:p>
        </p:txBody>
      </p:sp>
    </p:spTree>
    <p:extLst>
      <p:ext uri="{BB962C8B-B14F-4D97-AF65-F5344CB8AC3E}">
        <p14:creationId xmlns:p14="http://schemas.microsoft.com/office/powerpoint/2010/main" val="129450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accel="50000" decel="5000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 calcmode="lin" valueType="num">
                                      <p:cBhvr additive="base">
                                        <p:cTn id="5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King-Henry-VIII.jpg"/>
          <p:cNvPicPr>
            <a:picLocks noGrp="1" noChangeAspect="1"/>
          </p:cNvPicPr>
          <p:nvPr>
            <p:ph sz="half" idx="1"/>
          </p:nvPr>
        </p:nvPicPr>
        <p:blipFill>
          <a:blip r:embed="rId3"/>
          <a:srcRect l="-14817" r="-14817"/>
          <a:stretch>
            <a:fillRect/>
          </a:stretch>
        </p:blipFill>
        <p:spPr>
          <a:xfrm>
            <a:off x="867395" y="758736"/>
            <a:ext cx="4038600" cy="4525963"/>
          </a:xfrm>
        </p:spPr>
      </p:pic>
      <p:pic>
        <p:nvPicPr>
          <p:cNvPr id="6" name="Content Placeholder 5" descr="025193333223_6855839_o.jpg"/>
          <p:cNvPicPr>
            <a:picLocks noGrp="1" noChangeAspect="1"/>
          </p:cNvPicPr>
          <p:nvPr>
            <p:ph sz="half" idx="2"/>
          </p:nvPr>
        </p:nvPicPr>
        <p:blipFill>
          <a:blip r:embed="rId4"/>
          <a:srcRect l="-13375" r="-13375"/>
          <a:stretch>
            <a:fillRect/>
          </a:stretch>
        </p:blipFill>
        <p:spPr>
          <a:xfrm>
            <a:off x="5105400" y="330111"/>
            <a:ext cx="4038600" cy="4525963"/>
          </a:xfrm>
        </p:spPr>
      </p:pic>
      <p:pic>
        <p:nvPicPr>
          <p:cNvPr id="7" name="Picture 6" descr="jamestown.jpg"/>
          <p:cNvPicPr>
            <a:picLocks noChangeAspect="1"/>
          </p:cNvPicPr>
          <p:nvPr/>
        </p:nvPicPr>
        <p:blipFill>
          <a:blip r:embed="rId5"/>
          <a:stretch>
            <a:fillRect/>
          </a:stretch>
        </p:blipFill>
        <p:spPr>
          <a:xfrm>
            <a:off x="4905995" y="4430779"/>
            <a:ext cx="4238005" cy="2427221"/>
          </a:xfrm>
          <a:prstGeom prst="rect">
            <a:avLst/>
          </a:prstGeom>
        </p:spPr>
      </p:pic>
    </p:spTree>
    <p:extLst>
      <p:ext uri="{BB962C8B-B14F-4D97-AF65-F5344CB8AC3E}">
        <p14:creationId xmlns:p14="http://schemas.microsoft.com/office/powerpoint/2010/main" val="59420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4125"/>
            <a:ext cx="8229600" cy="5694659"/>
          </a:xfrm>
        </p:spPr>
        <p:txBody>
          <a:bodyPr>
            <a:normAutofit fontScale="92500" lnSpcReduction="10000"/>
          </a:bodyPr>
          <a:lstStyle/>
          <a:p>
            <a:r>
              <a:rPr lang="en-US" sz="3455" b="1" i="1" dirty="0" smtClean="0"/>
              <a:t>E. English Settlement of New England, the Mid-Atlantic, and the South</a:t>
            </a:r>
            <a:endParaRPr lang="en-US" b="1" i="1" dirty="0" smtClean="0"/>
          </a:p>
          <a:p>
            <a:r>
              <a:rPr lang="en-US" dirty="0" smtClean="0"/>
              <a:t>By 1607…</a:t>
            </a:r>
          </a:p>
          <a:p>
            <a:pPr marL="342900" lvl="1" indent="-342900">
              <a:buFont typeface="Arial"/>
              <a:buChar char="•"/>
            </a:pPr>
            <a:r>
              <a:rPr lang="en-US" sz="2909" b="1" i="1" dirty="0" smtClean="0"/>
              <a:t>1. English’s Late arrival</a:t>
            </a:r>
            <a:endParaRPr lang="en-US" b="1" i="1" dirty="0" smtClean="0"/>
          </a:p>
          <a:p>
            <a:r>
              <a:rPr lang="en-US" dirty="0" smtClean="0"/>
              <a:t>England slow to explore</a:t>
            </a:r>
          </a:p>
          <a:p>
            <a:pPr lvl="1"/>
            <a:r>
              <a:rPr lang="en-US" dirty="0" smtClean="0"/>
              <a:t>Henry VIII  </a:t>
            </a:r>
          </a:p>
          <a:p>
            <a:pPr lvl="1"/>
            <a:r>
              <a:rPr lang="en-US" dirty="0" smtClean="0"/>
              <a:t>Elizabeth I </a:t>
            </a:r>
          </a:p>
          <a:p>
            <a:r>
              <a:rPr lang="en-US" dirty="0" smtClean="0"/>
              <a:t>English motivation for colonization</a:t>
            </a:r>
          </a:p>
          <a:p>
            <a:r>
              <a:rPr lang="en-US" dirty="0" smtClean="0"/>
              <a:t>Population growth = unemployment</a:t>
            </a:r>
          </a:p>
          <a:p>
            <a:r>
              <a:rPr lang="en-US" dirty="0" smtClean="0"/>
              <a:t>Religious Freedoms</a:t>
            </a:r>
          </a:p>
          <a:p>
            <a:r>
              <a:rPr lang="en-US" dirty="0" smtClean="0"/>
              <a:t>Political freedoms</a:t>
            </a:r>
            <a:endParaRPr lang="en-US" sz="3455" dirty="0" smtClean="0"/>
          </a:p>
        </p:txBody>
      </p:sp>
    </p:spTree>
    <p:extLst>
      <p:ext uri="{BB962C8B-B14F-4D97-AF65-F5344CB8AC3E}">
        <p14:creationId xmlns:p14="http://schemas.microsoft.com/office/powerpoint/2010/main" val="338329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accel="50000" decel="5000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accel="50000" decel="5000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accel="50000" decel="5000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Bering Strait – Land Bridge</a:t>
            </a:r>
            <a:endParaRPr lang="en-US" dirty="0"/>
          </a:p>
        </p:txBody>
      </p:sp>
      <p:pic>
        <p:nvPicPr>
          <p:cNvPr id="4" name="Content Placeholder 3" descr="BeringiaStateMuseumIllinois.jpg"/>
          <p:cNvPicPr>
            <a:picLocks noGrp="1" noChangeAspect="1"/>
          </p:cNvPicPr>
          <p:nvPr>
            <p:ph idx="1"/>
          </p:nvPr>
        </p:nvPicPr>
        <p:blipFill>
          <a:blip r:embed="rId3"/>
          <a:srcRect l="-18793" r="-18793"/>
          <a:stretch>
            <a:fillRect/>
          </a:stretch>
        </p:blipFill>
        <p:spPr/>
      </p:pic>
    </p:spTree>
    <p:extLst>
      <p:ext uri="{BB962C8B-B14F-4D97-AF65-F5344CB8AC3E}">
        <p14:creationId xmlns:p14="http://schemas.microsoft.com/office/powerpoint/2010/main" val="3398891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images.jpg"/>
          <p:cNvPicPr>
            <a:picLocks noGrp="1" noChangeAspect="1"/>
          </p:cNvPicPr>
          <p:nvPr>
            <p:ph idx="1"/>
          </p:nvPr>
        </p:nvPicPr>
        <p:blipFill rotWithShape="1">
          <a:blip r:embed="rId2"/>
          <a:srcRect l="-174" r="-174"/>
          <a:stretch/>
        </p:blipFill>
        <p:spPr>
          <a:xfrm>
            <a:off x="279400" y="319087"/>
            <a:ext cx="8483600" cy="6332537"/>
          </a:xfrm>
        </p:spPr>
      </p:pic>
    </p:spTree>
    <p:extLst>
      <p:ext uri="{BB962C8B-B14F-4D97-AF65-F5344CB8AC3E}">
        <p14:creationId xmlns:p14="http://schemas.microsoft.com/office/powerpoint/2010/main" val="426394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JSmap_a.jpg"/>
          <p:cNvPicPr>
            <a:picLocks noGrp="1" noChangeAspect="1"/>
          </p:cNvPicPr>
          <p:nvPr>
            <p:ph sz="half" idx="2"/>
          </p:nvPr>
        </p:nvPicPr>
        <p:blipFill>
          <a:blip r:embed="rId3"/>
          <a:srcRect t="-23729" b="-23729"/>
          <a:stretch>
            <a:fillRect/>
          </a:stretch>
        </p:blipFill>
        <p:spPr>
          <a:xfrm>
            <a:off x="343647" y="-788994"/>
            <a:ext cx="8516471" cy="8583795"/>
          </a:xfrm>
        </p:spPr>
      </p:pic>
    </p:spTree>
    <p:extLst>
      <p:ext uri="{BB962C8B-B14F-4D97-AF65-F5344CB8AC3E}">
        <p14:creationId xmlns:p14="http://schemas.microsoft.com/office/powerpoint/2010/main" val="1346131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58070"/>
            <a:ext cx="8229600" cy="5568094"/>
          </a:xfrm>
        </p:spPr>
        <p:txBody>
          <a:bodyPr>
            <a:normAutofit fontScale="92500" lnSpcReduction="20000"/>
          </a:bodyPr>
          <a:lstStyle/>
          <a:p>
            <a:r>
              <a:rPr lang="en-US" sz="4235" dirty="0" smtClean="0"/>
              <a:t>2. 1607 – Jamestown</a:t>
            </a:r>
          </a:p>
          <a:p>
            <a:r>
              <a:rPr lang="en-US" dirty="0" smtClean="0"/>
              <a:t>1606; joint stock company – Virginia Company of London</a:t>
            </a:r>
          </a:p>
          <a:p>
            <a:r>
              <a:rPr lang="en-US" dirty="0" smtClean="0"/>
              <a:t>Landed in Jamestown – 1607</a:t>
            </a:r>
          </a:p>
          <a:p>
            <a:r>
              <a:rPr lang="en-US" dirty="0" smtClean="0"/>
              <a:t>1608 – Captain John Smith</a:t>
            </a:r>
          </a:p>
          <a:p>
            <a:r>
              <a:rPr lang="en-US" dirty="0" smtClean="0"/>
              <a:t>Winter of 1609-10 – “Starving Time”</a:t>
            </a:r>
          </a:p>
          <a:p>
            <a:r>
              <a:rPr lang="en-US" dirty="0" smtClean="0"/>
              <a:t>Anglo-Powhatan Wars – *</a:t>
            </a:r>
          </a:p>
          <a:p>
            <a:r>
              <a:rPr lang="en-US" dirty="0" smtClean="0"/>
              <a:t>1612 – John Rolfe</a:t>
            </a:r>
          </a:p>
          <a:p>
            <a:r>
              <a:rPr lang="en-US" dirty="0" smtClean="0"/>
              <a:t>Introduction of tobacco – saves Jamestown</a:t>
            </a:r>
          </a:p>
          <a:p>
            <a:r>
              <a:rPr lang="en-US" dirty="0" smtClean="0"/>
              <a:t>1619 – introduction of African slaves</a:t>
            </a:r>
          </a:p>
          <a:p>
            <a:r>
              <a:rPr lang="en-US" dirty="0" smtClean="0"/>
              <a:t>1619 – Virginia a self-government</a:t>
            </a:r>
          </a:p>
          <a:p>
            <a:pPr lvl="1"/>
            <a:r>
              <a:rPr lang="en-US" dirty="0" smtClean="0"/>
              <a:t>House of Burgess</a:t>
            </a:r>
          </a:p>
        </p:txBody>
      </p:sp>
    </p:spTree>
    <p:extLst>
      <p:ext uri="{BB962C8B-B14F-4D97-AF65-F5344CB8AC3E}">
        <p14:creationId xmlns:p14="http://schemas.microsoft.com/office/powerpoint/2010/main" val="3504565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accel="50000" decel="50000"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63" presetID="2" presetClass="entr" presetSubtype="4" accel="50000" decel="50000" fill="hold" grpId="0" nodeType="with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 calcmode="lin" valueType="num">
                                      <p:cBhvr additive="base">
                                        <p:cTn id="6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Maryland</a:t>
            </a:r>
            <a:endParaRPr lang="en-US" dirty="0"/>
          </a:p>
        </p:txBody>
      </p:sp>
      <p:pic>
        <p:nvPicPr>
          <p:cNvPr id="5" name="Content Placeholder 4" descr="300px-Marycolony.png"/>
          <p:cNvPicPr>
            <a:picLocks noGrp="1" noChangeAspect="1"/>
          </p:cNvPicPr>
          <p:nvPr>
            <p:ph sz="half" idx="1"/>
          </p:nvPr>
        </p:nvPicPr>
        <p:blipFill>
          <a:blip r:embed="rId2"/>
          <a:srcRect t="-12724" b="-12724"/>
          <a:stretch>
            <a:fillRect/>
          </a:stretch>
        </p:blipFill>
        <p:spPr/>
      </p:pic>
      <p:pic>
        <p:nvPicPr>
          <p:cNvPr id="8" name="Content Placeholder 7" descr="balt.bmp"/>
          <p:cNvPicPr>
            <a:picLocks noGrp="1" noChangeAspect="1"/>
          </p:cNvPicPr>
          <p:nvPr>
            <p:ph sz="half" idx="2"/>
          </p:nvPr>
        </p:nvPicPr>
        <p:blipFill>
          <a:blip r:embed="rId3"/>
          <a:srcRect l="-855" r="-855"/>
          <a:stretch>
            <a:fillRect/>
          </a:stretch>
        </p:blipFill>
        <p:spPr/>
      </p:pic>
    </p:spTree>
    <p:extLst>
      <p:ext uri="{BB962C8B-B14F-4D97-AF65-F5344CB8AC3E}">
        <p14:creationId xmlns:p14="http://schemas.microsoft.com/office/powerpoint/2010/main" val="28041820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50508"/>
            <a:ext cx="8229600" cy="5753888"/>
          </a:xfrm>
        </p:spPr>
        <p:txBody>
          <a:bodyPr>
            <a:normAutofit/>
          </a:bodyPr>
          <a:lstStyle/>
          <a:p>
            <a:r>
              <a:rPr lang="en-US" sz="4235" dirty="0" smtClean="0"/>
              <a:t>3. Maryland – Proprietary Colony</a:t>
            </a:r>
          </a:p>
          <a:p>
            <a:r>
              <a:rPr lang="en-US" dirty="0" smtClean="0"/>
              <a:t>1634 – Maryland – Lord Baltimore; separation of church and state</a:t>
            </a:r>
          </a:p>
          <a:p>
            <a:r>
              <a:rPr lang="en-US" dirty="0" smtClean="0"/>
              <a:t>Maryland – refuge colony for Catholics –</a:t>
            </a:r>
          </a:p>
          <a:p>
            <a:r>
              <a:rPr lang="en-US" dirty="0" smtClean="0"/>
              <a:t>1649 – Act of Toleration; granted toleration of ALL Christians in Maryland</a:t>
            </a:r>
          </a:p>
          <a:p>
            <a:endParaRPr lang="en-US" dirty="0"/>
          </a:p>
        </p:txBody>
      </p:sp>
    </p:spTree>
    <p:extLst>
      <p:ext uri="{BB962C8B-B14F-4D97-AF65-F5344CB8AC3E}">
        <p14:creationId xmlns:p14="http://schemas.microsoft.com/office/powerpoint/2010/main" val="88888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Carolinas</a:t>
            </a:r>
            <a:endParaRPr lang="en-US" dirty="0"/>
          </a:p>
        </p:txBody>
      </p:sp>
      <p:pic>
        <p:nvPicPr>
          <p:cNvPr id="5" name="Content Placeholder 4" descr="41X4GV59D3L._SL500_AA300_.jpg"/>
          <p:cNvPicPr>
            <a:picLocks noGrp="1" noChangeAspect="1"/>
          </p:cNvPicPr>
          <p:nvPr>
            <p:ph sz="half" idx="2"/>
          </p:nvPr>
        </p:nvPicPr>
        <p:blipFill>
          <a:blip r:embed="rId2"/>
          <a:srcRect t="-6034" b="-6034"/>
          <a:stretch>
            <a:fillRect/>
          </a:stretch>
        </p:blipFill>
        <p:spPr/>
      </p:pic>
      <p:pic>
        <p:nvPicPr>
          <p:cNvPr id="8" name="Content Placeholder 7" descr="300px-Carolinacolony.png"/>
          <p:cNvPicPr>
            <a:picLocks noGrp="1" noChangeAspect="1"/>
          </p:cNvPicPr>
          <p:nvPr>
            <p:ph sz="half" idx="1"/>
          </p:nvPr>
        </p:nvPicPr>
        <p:blipFill>
          <a:blip r:embed="rId3"/>
          <a:srcRect t="-3536" b="-3536"/>
          <a:stretch>
            <a:fillRect/>
          </a:stretch>
        </p:blipFill>
        <p:spPr>
          <a:xfrm>
            <a:off x="70815" y="1062710"/>
            <a:ext cx="5188479" cy="5814606"/>
          </a:xfrm>
        </p:spPr>
      </p:pic>
    </p:spTree>
    <p:extLst>
      <p:ext uri="{BB962C8B-B14F-4D97-AF65-F5344CB8AC3E}">
        <p14:creationId xmlns:p14="http://schemas.microsoft.com/office/powerpoint/2010/main" val="12448401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46726"/>
            <a:ext cx="8229600" cy="5279437"/>
          </a:xfrm>
        </p:spPr>
        <p:txBody>
          <a:bodyPr>
            <a:normAutofit/>
          </a:bodyPr>
          <a:lstStyle/>
          <a:p>
            <a:r>
              <a:rPr lang="en-US" sz="4235" dirty="0" smtClean="0"/>
              <a:t>4. Carolinas</a:t>
            </a:r>
          </a:p>
          <a:p>
            <a:r>
              <a:rPr lang="en-US" dirty="0" smtClean="0"/>
              <a:t>Carolinas </a:t>
            </a:r>
            <a:r>
              <a:rPr lang="en-US" dirty="0" smtClean="0"/>
              <a:t>– </a:t>
            </a:r>
            <a:r>
              <a:rPr lang="en-US" dirty="0" smtClean="0"/>
              <a:t>its major crop is Rice</a:t>
            </a:r>
          </a:p>
          <a:p>
            <a:r>
              <a:rPr lang="en-US" dirty="0" smtClean="0"/>
              <a:t>Sugar becomes major crop in British West Indies</a:t>
            </a:r>
          </a:p>
          <a:p>
            <a:r>
              <a:rPr lang="en-US" dirty="0" smtClean="0"/>
              <a:t>Need for labor; African slaves brought in</a:t>
            </a:r>
          </a:p>
          <a:p>
            <a:r>
              <a:rPr lang="en-US" dirty="0" smtClean="0"/>
              <a:t>Barbados Slave Code – 1661 – to control slaves</a:t>
            </a:r>
          </a:p>
          <a:p>
            <a:r>
              <a:rPr lang="en-US" dirty="0" smtClean="0"/>
              <a:t>Native Americans move to Penn and MD</a:t>
            </a:r>
          </a:p>
          <a:p>
            <a:endParaRPr lang="en-US" dirty="0"/>
          </a:p>
        </p:txBody>
      </p:sp>
    </p:spTree>
    <p:extLst>
      <p:ext uri="{BB962C8B-B14F-4D97-AF65-F5344CB8AC3E}">
        <p14:creationId xmlns:p14="http://schemas.microsoft.com/office/powerpoint/2010/main" val="325569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Tobacco &amp; Slaves</a:t>
            </a:r>
            <a:endParaRPr lang="en-US" dirty="0"/>
          </a:p>
        </p:txBody>
      </p:sp>
      <p:pic>
        <p:nvPicPr>
          <p:cNvPr id="5" name="Content Placeholder 4" descr="tobacco.jpg"/>
          <p:cNvPicPr>
            <a:picLocks noGrp="1" noChangeAspect="1"/>
          </p:cNvPicPr>
          <p:nvPr>
            <p:ph sz="half" idx="1"/>
          </p:nvPr>
        </p:nvPicPr>
        <p:blipFill>
          <a:blip r:embed="rId2"/>
          <a:srcRect l="-20344" r="-20344"/>
          <a:stretch>
            <a:fillRect/>
          </a:stretch>
        </p:blipFill>
        <p:spPr/>
      </p:pic>
      <p:pic>
        <p:nvPicPr>
          <p:cNvPr id="6" name="Content Placeholder 5" descr="picTimeline.jpg"/>
          <p:cNvPicPr>
            <a:picLocks noGrp="1" noChangeAspect="1"/>
          </p:cNvPicPr>
          <p:nvPr>
            <p:ph sz="half" idx="2"/>
          </p:nvPr>
        </p:nvPicPr>
        <p:blipFill>
          <a:blip r:embed="rId3"/>
          <a:srcRect t="-8572" b="-8572"/>
          <a:stretch>
            <a:fillRect/>
          </a:stretch>
        </p:blipFill>
        <p:spPr/>
      </p:pic>
    </p:spTree>
    <p:extLst>
      <p:ext uri="{BB962C8B-B14F-4D97-AF65-F5344CB8AC3E}">
        <p14:creationId xmlns:p14="http://schemas.microsoft.com/office/powerpoint/2010/main" val="13017993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3364"/>
            <a:ext cx="8229600" cy="5702800"/>
          </a:xfrm>
        </p:spPr>
        <p:txBody>
          <a:bodyPr>
            <a:normAutofit fontScale="92500" lnSpcReduction="10000"/>
          </a:bodyPr>
          <a:lstStyle/>
          <a:p>
            <a:r>
              <a:rPr lang="en-US" sz="4645" dirty="0" smtClean="0"/>
              <a:t>F. From servitude to slavery in the Chesapeake region</a:t>
            </a:r>
          </a:p>
          <a:p>
            <a:r>
              <a:rPr lang="en-US" sz="3765" dirty="0" smtClean="0"/>
              <a:t>1. Tobacco and indentured servants</a:t>
            </a:r>
          </a:p>
          <a:p>
            <a:r>
              <a:rPr lang="en-US" dirty="0" smtClean="0"/>
              <a:t>Intro </a:t>
            </a:r>
            <a:r>
              <a:rPr lang="en-US" dirty="0" smtClean="0"/>
              <a:t>of Tobacco – saves Jamestown </a:t>
            </a:r>
            <a:r>
              <a:rPr lang="en-US" dirty="0" smtClean="0"/>
              <a:t>– </a:t>
            </a:r>
            <a:r>
              <a:rPr lang="en-US" dirty="0" smtClean="0"/>
              <a:t>main cash crop</a:t>
            </a:r>
          </a:p>
          <a:p>
            <a:r>
              <a:rPr lang="en-US" dirty="0" smtClean="0"/>
              <a:t>Indentured servitude - # of years service for passage*</a:t>
            </a:r>
          </a:p>
          <a:p>
            <a:r>
              <a:rPr lang="en-US" dirty="0" smtClean="0"/>
              <a:t>1630s </a:t>
            </a:r>
            <a:r>
              <a:rPr lang="en-US" dirty="0" smtClean="0"/>
              <a:t>– 1.5 </a:t>
            </a:r>
            <a:r>
              <a:rPr lang="en-US" dirty="0" smtClean="0"/>
              <a:t>mil pounds </a:t>
            </a:r>
            <a:r>
              <a:rPr lang="en-US" dirty="0" smtClean="0"/>
              <a:t>tobacco from Chesapeake</a:t>
            </a:r>
          </a:p>
          <a:p>
            <a:r>
              <a:rPr lang="en-US" dirty="0" smtClean="0"/>
              <a:t>Indentured servants used – VA &amp; MD employs “</a:t>
            </a:r>
            <a:r>
              <a:rPr lang="en-US" dirty="0" err="1" smtClean="0"/>
              <a:t>Headright</a:t>
            </a:r>
            <a:r>
              <a:rPr lang="en-US" dirty="0" smtClean="0"/>
              <a:t> system”</a:t>
            </a:r>
          </a:p>
          <a:p>
            <a:r>
              <a:rPr lang="en-US" dirty="0" smtClean="0"/>
              <a:t>By 1700 – </a:t>
            </a:r>
            <a:r>
              <a:rPr lang="en-US" dirty="0" smtClean="0"/>
              <a:t>100,000 </a:t>
            </a:r>
            <a:r>
              <a:rPr lang="en-US" dirty="0" smtClean="0"/>
              <a:t>to Chesapeake</a:t>
            </a:r>
          </a:p>
        </p:txBody>
      </p:sp>
    </p:spTree>
    <p:extLst>
      <p:ext uri="{BB962C8B-B14F-4D97-AF65-F5344CB8AC3E}">
        <p14:creationId xmlns:p14="http://schemas.microsoft.com/office/powerpoint/2010/main" val="396063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423363"/>
            <a:ext cx="8431619" cy="5702801"/>
          </a:xfrm>
        </p:spPr>
        <p:txBody>
          <a:bodyPr>
            <a:normAutofit fontScale="85000" lnSpcReduction="10000"/>
          </a:bodyPr>
          <a:lstStyle/>
          <a:p>
            <a:pPr marL="342900" lvl="1" indent="-342900">
              <a:buFont typeface="Arial"/>
              <a:buChar char="•"/>
            </a:pPr>
            <a:r>
              <a:rPr lang="en-US" sz="5143" dirty="0" smtClean="0"/>
              <a:t>2. Slaves </a:t>
            </a:r>
          </a:p>
          <a:p>
            <a:pPr marL="342900" lvl="1" indent="-342900">
              <a:buFont typeface="Arial"/>
              <a:buChar char="•"/>
            </a:pPr>
            <a:r>
              <a:rPr lang="en-US" dirty="0" smtClean="0"/>
              <a:t>1619 – African slaves to America via Dutch West Indies Co</a:t>
            </a:r>
          </a:p>
          <a:p>
            <a:pPr marL="342900" lvl="1" indent="-342900">
              <a:buFont typeface="Arial"/>
              <a:buChar char="•"/>
            </a:pPr>
            <a:r>
              <a:rPr lang="en-US" dirty="0" smtClean="0"/>
              <a:t>New Amsterdam (New York) 1624 - 11 slaves brought for labor</a:t>
            </a:r>
          </a:p>
          <a:p>
            <a:pPr marL="342900" lvl="1" indent="-342900">
              <a:buFont typeface="Arial"/>
              <a:buChar char="•"/>
            </a:pPr>
            <a:r>
              <a:rPr lang="en-US" dirty="0" smtClean="0"/>
              <a:t>1640 – change in status of </a:t>
            </a:r>
            <a:r>
              <a:rPr lang="en-US" dirty="0" smtClean="0"/>
              <a:t>Africans</a:t>
            </a:r>
            <a:endParaRPr lang="en-US" dirty="0" smtClean="0"/>
          </a:p>
          <a:p>
            <a:pPr marL="342900" lvl="1" indent="-342900">
              <a:buFont typeface="Arial"/>
              <a:buChar char="•"/>
            </a:pPr>
            <a:endParaRPr lang="en-US" dirty="0" smtClean="0"/>
          </a:p>
          <a:p>
            <a:pPr marL="342900" lvl="1" indent="-342900">
              <a:buFont typeface="Arial"/>
              <a:buChar char="•"/>
            </a:pPr>
            <a:r>
              <a:rPr lang="en-US" dirty="0" smtClean="0"/>
              <a:t>Most </a:t>
            </a:r>
            <a:r>
              <a:rPr lang="en-US" dirty="0" smtClean="0"/>
              <a:t>from </a:t>
            </a:r>
            <a:r>
              <a:rPr lang="en-US" dirty="0" smtClean="0"/>
              <a:t>West Coast Africa (Senegal, &amp; Angola)</a:t>
            </a:r>
          </a:p>
          <a:p>
            <a:pPr marL="342900" lvl="1" indent="-342900">
              <a:buFont typeface="Arial"/>
              <a:buChar char="•"/>
            </a:pPr>
            <a:r>
              <a:rPr lang="en-US" dirty="0" smtClean="0"/>
              <a:t>1662 Slave codes exist in VA</a:t>
            </a:r>
          </a:p>
          <a:p>
            <a:pPr marL="342900" lvl="1" indent="-342900">
              <a:buFont typeface="Arial"/>
              <a:buChar char="•"/>
            </a:pPr>
            <a:r>
              <a:rPr lang="en-US" dirty="0" smtClean="0"/>
              <a:t>1680s – no more indentured servants, available; fear of rebellions of indentured*</a:t>
            </a:r>
          </a:p>
          <a:p>
            <a:pPr marL="342900" lvl="1" indent="-342900">
              <a:buFont typeface="Arial"/>
              <a:buChar char="•"/>
            </a:pPr>
            <a:endParaRPr lang="en-US" dirty="0" smtClean="0"/>
          </a:p>
          <a:p>
            <a:pPr marL="342900" lvl="1" indent="-342900">
              <a:buFont typeface="Arial"/>
              <a:buChar char="•"/>
            </a:pPr>
            <a:r>
              <a:rPr lang="en-US" dirty="0" smtClean="0"/>
              <a:t>South Carolina – 2:1 Africans to whites</a:t>
            </a:r>
          </a:p>
          <a:p>
            <a:r>
              <a:rPr lang="en-US" dirty="0" smtClean="0"/>
              <a:t>Carolina colony slaves from Barbados</a:t>
            </a:r>
          </a:p>
          <a:p>
            <a:r>
              <a:rPr lang="en-US" dirty="0" smtClean="0"/>
              <a:t>Rice in Carolinas – cash crop, influx of African slaves</a:t>
            </a:r>
          </a:p>
          <a:p>
            <a:pPr marL="342900" lvl="1" indent="-342900">
              <a:buNone/>
            </a:pPr>
            <a:endParaRPr lang="en-US" sz="2909" dirty="0" smtClean="0"/>
          </a:p>
        </p:txBody>
      </p:sp>
    </p:spTree>
    <p:extLst>
      <p:ext uri="{BB962C8B-B14F-4D97-AF65-F5344CB8AC3E}">
        <p14:creationId xmlns:p14="http://schemas.microsoft.com/office/powerpoint/2010/main" val="1038499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accel="50000" decel="5000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accel="50000" decel="50000"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accel="50000" decel="50000"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accel="50000" decel="5000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accel="50000" decel="50000" fill="hold" grpId="0" nodeType="click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Pre-Columbian Societies</a:t>
            </a:r>
            <a:endParaRPr lang="en-US" dirty="0"/>
          </a:p>
        </p:txBody>
      </p:sp>
      <p:sp>
        <p:nvSpPr>
          <p:cNvPr id="3" name="Content Placeholder 2"/>
          <p:cNvSpPr>
            <a:spLocks noGrp="1"/>
          </p:cNvSpPr>
          <p:nvPr>
            <p:ph idx="1"/>
          </p:nvPr>
        </p:nvSpPr>
        <p:spPr/>
        <p:txBody>
          <a:bodyPr/>
          <a:lstStyle/>
          <a:p>
            <a:r>
              <a:rPr lang="en-US" dirty="0" smtClean="0"/>
              <a:t>A.  Early inhabitants of the Americas</a:t>
            </a:r>
          </a:p>
          <a:p>
            <a:endParaRPr lang="en-US" dirty="0" smtClean="0"/>
          </a:p>
          <a:p>
            <a:r>
              <a:rPr lang="en-US" dirty="0" smtClean="0"/>
              <a:t>B. American Indian empires in Mesoamerica, the Southwest, and the Mississippi Valley</a:t>
            </a:r>
          </a:p>
          <a:p>
            <a:endParaRPr lang="en-US" dirty="0" smtClean="0"/>
          </a:p>
          <a:p>
            <a:r>
              <a:rPr lang="en-US" dirty="0" smtClean="0"/>
              <a:t>C. American Indian cultures of North America at the time of European Contact</a:t>
            </a:r>
            <a:endParaRPr lang="en-US" dirty="0"/>
          </a:p>
        </p:txBody>
      </p:sp>
    </p:spTree>
    <p:extLst>
      <p:ext uri="{BB962C8B-B14F-4D97-AF65-F5344CB8AC3E}">
        <p14:creationId xmlns:p14="http://schemas.microsoft.com/office/powerpoint/2010/main" val="854583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Puritans</a:t>
            </a:r>
            <a:endParaRPr lang="en-US" dirty="0"/>
          </a:p>
        </p:txBody>
      </p:sp>
      <p:pic>
        <p:nvPicPr>
          <p:cNvPr id="5" name="Content Placeholder 4" descr="NEC1643.jpg"/>
          <p:cNvPicPr>
            <a:picLocks noGrp="1" noChangeAspect="1"/>
          </p:cNvPicPr>
          <p:nvPr>
            <p:ph sz="half" idx="1"/>
          </p:nvPr>
        </p:nvPicPr>
        <p:blipFill>
          <a:blip r:embed="rId2"/>
          <a:srcRect t="-33576" b="-33576"/>
          <a:stretch>
            <a:fillRect/>
          </a:stretch>
        </p:blipFill>
        <p:spPr/>
      </p:pic>
      <p:pic>
        <p:nvPicPr>
          <p:cNvPr id="8" name="Content Placeholder 7" descr="pilgrims.jpg"/>
          <p:cNvPicPr>
            <a:picLocks noGrp="1" noChangeAspect="1"/>
          </p:cNvPicPr>
          <p:nvPr>
            <p:ph sz="half" idx="2"/>
          </p:nvPr>
        </p:nvPicPr>
        <p:blipFill>
          <a:blip r:embed="rId3"/>
          <a:srcRect t="-34702" b="-34702"/>
          <a:stretch>
            <a:fillRect/>
          </a:stretch>
        </p:blipFill>
        <p:spPr/>
      </p:pic>
    </p:spTree>
    <p:extLst>
      <p:ext uri="{BB962C8B-B14F-4D97-AF65-F5344CB8AC3E}">
        <p14:creationId xmlns:p14="http://schemas.microsoft.com/office/powerpoint/2010/main" val="21813947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5" name="Picture 5" descr="compact1"/>
          <p:cNvPicPr>
            <a:picLocks noChangeAspect="1" noChangeArrowheads="1"/>
          </p:cNvPicPr>
          <p:nvPr/>
        </p:nvPicPr>
        <p:blipFill>
          <a:blip r:embed="rId2"/>
          <a:srcRect/>
          <a:stretch>
            <a:fillRect/>
          </a:stretch>
        </p:blipFill>
        <p:spPr bwMode="auto">
          <a:xfrm>
            <a:off x="463176" y="0"/>
            <a:ext cx="8147424" cy="6858000"/>
          </a:xfrm>
          <a:prstGeom prst="rect">
            <a:avLst/>
          </a:prstGeom>
          <a:noFill/>
          <a:ln w="9525">
            <a:noFill/>
            <a:miter lim="800000"/>
            <a:headEnd/>
            <a:tailEnd/>
          </a:ln>
        </p:spPr>
      </p:pic>
    </p:spTree>
    <p:extLst>
      <p:ext uri="{BB962C8B-B14F-4D97-AF65-F5344CB8AC3E}">
        <p14:creationId xmlns:p14="http://schemas.microsoft.com/office/powerpoint/2010/main" val="55380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3365"/>
                                        </p:tgtEl>
                                        <p:attrNameLst>
                                          <p:attrName>style.visibility</p:attrName>
                                        </p:attrNameLst>
                                      </p:cBhvr>
                                      <p:to>
                                        <p:strVal val="visible"/>
                                      </p:to>
                                    </p:set>
                                    <p:animEffect transition="in" filter="dissolve">
                                      <p:cBhvr>
                                        <p:cTn id="7" dur="500"/>
                                        <p:tgtEl>
                                          <p:spTgt spid="143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3999" y="209176"/>
            <a:ext cx="8719879" cy="6287877"/>
          </a:xfrm>
        </p:spPr>
        <p:txBody>
          <a:bodyPr>
            <a:noAutofit/>
          </a:bodyPr>
          <a:lstStyle/>
          <a:p>
            <a:r>
              <a:rPr lang="en-US" sz="2800" dirty="0" smtClean="0"/>
              <a:t>G. Religious Diversity in the American colonies*</a:t>
            </a:r>
          </a:p>
          <a:p>
            <a:r>
              <a:rPr lang="en-US" sz="2400" dirty="0" smtClean="0"/>
              <a:t>1. Puritans &amp; Separatists</a:t>
            </a:r>
          </a:p>
          <a:p>
            <a:r>
              <a:rPr lang="en-US" sz="2400" dirty="0" smtClean="0"/>
              <a:t>Church of England – </a:t>
            </a:r>
            <a:r>
              <a:rPr lang="en-US" sz="2400" dirty="0" smtClean="0"/>
              <a:t>reformers </a:t>
            </a:r>
            <a:r>
              <a:rPr lang="en-US" sz="2400" dirty="0" smtClean="0"/>
              <a:t>wanted to “purify” English Christianity</a:t>
            </a:r>
          </a:p>
          <a:p>
            <a:r>
              <a:rPr lang="en-US" sz="2400" dirty="0" smtClean="0"/>
              <a:t>Puritans –poorer folks; hope w/message of divine plan</a:t>
            </a:r>
          </a:p>
          <a:p>
            <a:r>
              <a:rPr lang="en-US" sz="2400" dirty="0" smtClean="0"/>
              <a:t>Known as Separatists (Pilgrims) leave Church of England – Netherlands in 1608 – then onto Mass 1620</a:t>
            </a:r>
          </a:p>
          <a:p>
            <a:endParaRPr lang="en-US" sz="2400" dirty="0"/>
          </a:p>
          <a:p>
            <a:r>
              <a:rPr lang="en-US" sz="2400" dirty="0"/>
              <a:t>2. 1620 MAYFLOWER &amp; Mayflower COMPACT</a:t>
            </a:r>
          </a:p>
          <a:p>
            <a:r>
              <a:rPr lang="en-US" sz="2400" dirty="0"/>
              <a:t>Set of governing </a:t>
            </a:r>
            <a:r>
              <a:rPr lang="en-US" sz="2400" dirty="0" smtClean="0"/>
              <a:t>rules</a:t>
            </a:r>
            <a:endParaRPr lang="en-US" sz="2400" dirty="0"/>
          </a:p>
          <a:p>
            <a:r>
              <a:rPr lang="en-US" sz="2400" dirty="0" smtClean="0"/>
              <a:t>“beaver </a:t>
            </a:r>
            <a:r>
              <a:rPr lang="en-US" sz="2400" dirty="0"/>
              <a:t>and the bible”</a:t>
            </a:r>
          </a:p>
          <a:p>
            <a:r>
              <a:rPr lang="en-US" sz="2400" dirty="0"/>
              <a:t>1</a:t>
            </a:r>
            <a:r>
              <a:rPr lang="en-US" sz="2400" baseline="30000" dirty="0"/>
              <a:t>st</a:t>
            </a:r>
            <a:r>
              <a:rPr lang="en-US" sz="2400" dirty="0"/>
              <a:t> Thanksgiving 1621</a:t>
            </a:r>
          </a:p>
          <a:p>
            <a:r>
              <a:rPr lang="en-US" sz="2400" dirty="0"/>
              <a:t>William Bradford – governor of Plymouth (elected 30 times</a:t>
            </a:r>
            <a:r>
              <a:rPr lang="en-US" sz="2400" dirty="0" smtClean="0"/>
              <a:t>)</a:t>
            </a:r>
            <a:endParaRPr lang="en-US" sz="2400" dirty="0"/>
          </a:p>
        </p:txBody>
      </p:sp>
    </p:spTree>
    <p:extLst>
      <p:ext uri="{BB962C8B-B14F-4D97-AF65-F5344CB8AC3E}">
        <p14:creationId xmlns:p14="http://schemas.microsoft.com/office/powerpoint/2010/main" val="408109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accel="50000" decel="50000"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651" y="297712"/>
            <a:ext cx="8676167" cy="5828451"/>
          </a:xfrm>
        </p:spPr>
        <p:txBody>
          <a:bodyPr>
            <a:normAutofit fontScale="92500" lnSpcReduction="20000"/>
          </a:bodyPr>
          <a:lstStyle/>
          <a:p>
            <a:endParaRPr lang="en-US" dirty="0"/>
          </a:p>
          <a:p>
            <a:r>
              <a:rPr lang="en-US" dirty="0"/>
              <a:t>3. Puritans – 1630s</a:t>
            </a:r>
          </a:p>
          <a:p>
            <a:r>
              <a:rPr lang="en-US" dirty="0"/>
              <a:t>Puritans – </a:t>
            </a:r>
            <a:r>
              <a:rPr lang="en-US" dirty="0" smtClean="0"/>
              <a:t>1629, </a:t>
            </a:r>
            <a:r>
              <a:rPr lang="en-US" dirty="0"/>
              <a:t>royal charter – Massachusetts Bay Company</a:t>
            </a:r>
          </a:p>
          <a:p>
            <a:r>
              <a:rPr lang="en-US" dirty="0"/>
              <a:t>1630s mass migration – many go to West Indies</a:t>
            </a:r>
          </a:p>
          <a:p>
            <a:r>
              <a:rPr lang="en-US" dirty="0"/>
              <a:t>John Winthrop</a:t>
            </a:r>
          </a:p>
          <a:p>
            <a:r>
              <a:rPr lang="en-US" dirty="0"/>
              <a:t>1</a:t>
            </a:r>
            <a:r>
              <a:rPr lang="en-US" baseline="30000" dirty="0"/>
              <a:t>st</a:t>
            </a:r>
            <a:r>
              <a:rPr lang="en-US" dirty="0"/>
              <a:t> governor – non democratic; only free</a:t>
            </a:r>
            <a:r>
              <a:rPr lang="en-US" b="1" dirty="0"/>
              <a:t>men</a:t>
            </a:r>
            <a:r>
              <a:rPr lang="en-US" dirty="0"/>
              <a:t> can vote</a:t>
            </a:r>
          </a:p>
          <a:p>
            <a:r>
              <a:rPr lang="en-US" dirty="0"/>
              <a:t>Representative assembly – GENERAL COURT</a:t>
            </a:r>
          </a:p>
          <a:p>
            <a:r>
              <a:rPr lang="en-US" i="1" dirty="0"/>
              <a:t>Visible Saints</a:t>
            </a:r>
            <a:r>
              <a:rPr lang="en-US" dirty="0"/>
              <a:t> – only church members, thus freemen</a:t>
            </a:r>
          </a:p>
          <a:p>
            <a:r>
              <a:rPr lang="en-US" dirty="0"/>
              <a:t>C</a:t>
            </a:r>
            <a:r>
              <a:rPr lang="en-US" dirty="0" smtClean="0"/>
              <a:t>ovenant </a:t>
            </a:r>
            <a:r>
              <a:rPr lang="en-US" dirty="0"/>
              <a:t>w/God &amp; agreement to build holy society</a:t>
            </a:r>
          </a:p>
          <a:p>
            <a:r>
              <a:rPr lang="en-US" dirty="0" smtClean="0"/>
              <a:t>Mass. </a:t>
            </a:r>
            <a:r>
              <a:rPr lang="en-US" dirty="0"/>
              <a:t>prospers with fur trading, fishing, and shipbuilding</a:t>
            </a:r>
          </a:p>
          <a:p>
            <a:endParaRPr lang="en-US" dirty="0"/>
          </a:p>
        </p:txBody>
      </p:sp>
    </p:spTree>
    <p:extLst>
      <p:ext uri="{BB962C8B-B14F-4D97-AF65-F5344CB8AC3E}">
        <p14:creationId xmlns:p14="http://schemas.microsoft.com/office/powerpoint/2010/main" val="132097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Dissidents</a:t>
            </a:r>
            <a:endParaRPr lang="en-US" dirty="0"/>
          </a:p>
        </p:txBody>
      </p:sp>
      <p:pic>
        <p:nvPicPr>
          <p:cNvPr id="5" name="Content Placeholder 4" descr="anne_hutchinson_on_trial.jpg"/>
          <p:cNvPicPr>
            <a:picLocks noGrp="1" noChangeAspect="1"/>
          </p:cNvPicPr>
          <p:nvPr>
            <p:ph sz="half" idx="1"/>
          </p:nvPr>
        </p:nvPicPr>
        <p:blipFill>
          <a:blip r:embed="rId2"/>
          <a:srcRect l="-7308" r="-7308"/>
          <a:stretch>
            <a:fillRect/>
          </a:stretch>
        </p:blipFill>
        <p:spPr/>
      </p:pic>
      <p:pic>
        <p:nvPicPr>
          <p:cNvPr id="6" name="Content Placeholder 5" descr="ColonialPuritans1.jpg"/>
          <p:cNvPicPr>
            <a:picLocks noGrp="1" noChangeAspect="1"/>
          </p:cNvPicPr>
          <p:nvPr>
            <p:ph sz="half" idx="2"/>
          </p:nvPr>
        </p:nvPicPr>
        <p:blipFill>
          <a:blip r:embed="rId3"/>
          <a:srcRect l="-1917" r="-1917"/>
          <a:stretch>
            <a:fillRect/>
          </a:stretch>
        </p:blipFill>
        <p:spPr/>
      </p:pic>
    </p:spTree>
    <p:extLst>
      <p:ext uri="{BB962C8B-B14F-4D97-AF65-F5344CB8AC3E}">
        <p14:creationId xmlns:p14="http://schemas.microsoft.com/office/powerpoint/2010/main" val="26806492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3" name="Picture 5" descr="image006"/>
          <p:cNvPicPr>
            <a:picLocks noChangeAspect="1" noChangeArrowheads="1"/>
          </p:cNvPicPr>
          <p:nvPr/>
        </p:nvPicPr>
        <p:blipFill>
          <a:blip r:embed="rId2"/>
          <a:srcRect/>
          <a:stretch>
            <a:fillRect/>
          </a:stretch>
        </p:blipFill>
        <p:spPr bwMode="auto">
          <a:xfrm>
            <a:off x="533400" y="533400"/>
            <a:ext cx="8001000" cy="5943600"/>
          </a:xfrm>
          <a:prstGeom prst="rect">
            <a:avLst/>
          </a:prstGeom>
          <a:noFill/>
          <a:ln w="9525">
            <a:noFill/>
            <a:miter lim="800000"/>
            <a:headEnd/>
            <a:tailEnd/>
          </a:ln>
        </p:spPr>
      </p:pic>
    </p:spTree>
    <p:extLst>
      <p:ext uri="{BB962C8B-B14F-4D97-AF65-F5344CB8AC3E}">
        <p14:creationId xmlns:p14="http://schemas.microsoft.com/office/powerpoint/2010/main" val="206694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0053"/>
                                        </p:tgtEl>
                                        <p:attrNameLst>
                                          <p:attrName>style.visibility</p:attrName>
                                        </p:attrNameLst>
                                      </p:cBhvr>
                                      <p:to>
                                        <p:strVal val="visible"/>
                                      </p:to>
                                    </p:set>
                                    <p:animEffect transition="in" filter="dissolve">
                                      <p:cBhvr>
                                        <p:cTn id="7" dur="500"/>
                                        <p:tgtEl>
                                          <p:spTgt spid="130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Philip’s War</a:t>
            </a:r>
            <a:endParaRPr lang="en-US" dirty="0"/>
          </a:p>
        </p:txBody>
      </p:sp>
      <p:pic>
        <p:nvPicPr>
          <p:cNvPr id="6" name="Content Placeholder 5" descr="map-king-philips-war.jpg"/>
          <p:cNvPicPr>
            <a:picLocks noGrp="1" noChangeAspect="1"/>
          </p:cNvPicPr>
          <p:nvPr>
            <p:ph sz="half" idx="1"/>
          </p:nvPr>
        </p:nvPicPr>
        <p:blipFill>
          <a:blip r:embed="rId2"/>
          <a:srcRect t="-52273" b="-52273"/>
          <a:stretch>
            <a:fillRect/>
          </a:stretch>
        </p:blipFill>
        <p:spPr>
          <a:xfrm>
            <a:off x="-1" y="1087827"/>
            <a:ext cx="5427483" cy="6082451"/>
          </a:xfrm>
        </p:spPr>
      </p:pic>
      <p:pic>
        <p:nvPicPr>
          <p:cNvPr id="7" name="Content Placeholder 6" descr="King_Philips_War.jpg"/>
          <p:cNvPicPr>
            <a:picLocks noGrp="1" noChangeAspect="1"/>
          </p:cNvPicPr>
          <p:nvPr>
            <p:ph sz="half" idx="2"/>
          </p:nvPr>
        </p:nvPicPr>
        <p:blipFill>
          <a:blip r:embed="rId3"/>
          <a:srcRect t="-1687" b="-1687"/>
          <a:stretch>
            <a:fillRect/>
          </a:stretch>
        </p:blipFill>
        <p:spPr>
          <a:xfrm>
            <a:off x="5427483" y="1961151"/>
            <a:ext cx="3716517" cy="4165012"/>
          </a:xfrm>
        </p:spPr>
      </p:pic>
    </p:spTree>
    <p:extLst>
      <p:ext uri="{BB962C8B-B14F-4D97-AF65-F5344CB8AC3E}">
        <p14:creationId xmlns:p14="http://schemas.microsoft.com/office/powerpoint/2010/main" val="12927621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650" y="255181"/>
            <a:ext cx="8745369" cy="6440087"/>
          </a:xfrm>
        </p:spPr>
        <p:txBody>
          <a:bodyPr>
            <a:normAutofit fontScale="25000" lnSpcReduction="20000"/>
          </a:bodyPr>
          <a:lstStyle/>
          <a:p>
            <a:r>
              <a:rPr lang="en-US" sz="12800" dirty="0" smtClean="0"/>
              <a:t>4. Other New England Colonies</a:t>
            </a:r>
          </a:p>
          <a:p>
            <a:r>
              <a:rPr lang="en-US" sz="8000" dirty="0" smtClean="0"/>
              <a:t>Dissidents </a:t>
            </a:r>
          </a:p>
          <a:p>
            <a:pPr lvl="1"/>
            <a:r>
              <a:rPr lang="en-US" sz="6400" u="sng" dirty="0" smtClean="0"/>
              <a:t>Anne Hutchinson</a:t>
            </a:r>
            <a:r>
              <a:rPr lang="en-US" sz="6400" dirty="0" smtClean="0"/>
              <a:t>- (Antinomianism)</a:t>
            </a:r>
          </a:p>
          <a:p>
            <a:pPr lvl="1"/>
            <a:r>
              <a:rPr lang="en-US" sz="6400" u="sng" dirty="0" smtClean="0"/>
              <a:t>Roger Williams </a:t>
            </a:r>
            <a:r>
              <a:rPr lang="en-US" sz="6400" dirty="0" smtClean="0"/>
              <a:t>– Challenged the legality of the Bay Colonies Charter</a:t>
            </a:r>
          </a:p>
          <a:p>
            <a:pPr lvl="1">
              <a:buNone/>
            </a:pPr>
            <a:endParaRPr lang="en-US" sz="5600" dirty="0" smtClean="0"/>
          </a:p>
          <a:p>
            <a:r>
              <a:rPr lang="en-US" sz="8000" dirty="0" smtClean="0"/>
              <a:t>Rhode Island – The SEWER of Massachusetts</a:t>
            </a:r>
          </a:p>
          <a:p>
            <a:pPr>
              <a:buNone/>
            </a:pPr>
            <a:endParaRPr lang="en-US" sz="5600" dirty="0" smtClean="0"/>
          </a:p>
          <a:p>
            <a:r>
              <a:rPr lang="en-US" sz="8000" dirty="0" smtClean="0"/>
              <a:t>Connecticut and </a:t>
            </a:r>
            <a:r>
              <a:rPr lang="en-US" sz="8000" i="1" dirty="0" smtClean="0"/>
              <a:t>Fundamental Orders</a:t>
            </a:r>
            <a:endParaRPr lang="en-US" sz="8000" dirty="0" smtClean="0"/>
          </a:p>
          <a:p>
            <a:r>
              <a:rPr lang="en-US" sz="6400" dirty="0" smtClean="0"/>
              <a:t>Hartford  &amp; Connecticut founded in 1635 </a:t>
            </a:r>
          </a:p>
          <a:p>
            <a:r>
              <a:rPr lang="en-US" sz="6400" dirty="0" smtClean="0"/>
              <a:t>1639 – new Connecticut River colony drafts </a:t>
            </a:r>
            <a:r>
              <a:rPr lang="en-US" sz="6400" i="1" dirty="0" smtClean="0"/>
              <a:t>Fundamental Orders</a:t>
            </a:r>
            <a:endParaRPr lang="en-US" sz="6400" dirty="0" smtClean="0"/>
          </a:p>
          <a:p>
            <a:pPr lvl="1"/>
            <a:r>
              <a:rPr lang="en-US" sz="6400" dirty="0" smtClean="0"/>
              <a:t>Basically a Constitution</a:t>
            </a:r>
          </a:p>
          <a:p>
            <a:r>
              <a:rPr lang="en-US" sz="6400" dirty="0" smtClean="0"/>
              <a:t>New Haven in 1638. </a:t>
            </a:r>
          </a:p>
          <a:p>
            <a:endParaRPr lang="en-US" sz="5600" dirty="0" smtClean="0"/>
          </a:p>
          <a:p>
            <a:r>
              <a:rPr lang="en-US" sz="8000" dirty="0" smtClean="0"/>
              <a:t>1677, Maine bought by Massachusetts Bay </a:t>
            </a:r>
          </a:p>
          <a:p>
            <a:pPr>
              <a:buNone/>
            </a:pPr>
            <a:endParaRPr lang="en-US" sz="5600" dirty="0" smtClean="0"/>
          </a:p>
          <a:p>
            <a:r>
              <a:rPr lang="en-US" sz="8000" dirty="0" smtClean="0"/>
              <a:t>New Hampshire</a:t>
            </a:r>
          </a:p>
          <a:p>
            <a:r>
              <a:rPr lang="en-US" sz="6400" dirty="0" smtClean="0"/>
              <a:t>1641, New </a:t>
            </a:r>
            <a:r>
              <a:rPr lang="en-US" sz="6400" dirty="0" smtClean="0"/>
              <a:t>Hampshire - fishing </a:t>
            </a:r>
            <a:r>
              <a:rPr lang="en-US" sz="6400" dirty="0" smtClean="0"/>
              <a:t>and </a:t>
            </a:r>
            <a:r>
              <a:rPr lang="en-US" sz="6400" dirty="0" smtClean="0"/>
              <a:t>trading, part </a:t>
            </a:r>
            <a:r>
              <a:rPr lang="en-US" sz="6400" dirty="0" smtClean="0"/>
              <a:t>of the Bay Colony, </a:t>
            </a:r>
            <a:r>
              <a:rPr lang="en-US" sz="6400" dirty="0" smtClean="0"/>
              <a:t>separated </a:t>
            </a:r>
            <a:r>
              <a:rPr lang="en-US" sz="6400" dirty="0" smtClean="0"/>
              <a:t>in 1679</a:t>
            </a:r>
            <a:r>
              <a:rPr lang="en-US" sz="5600" dirty="0" smtClean="0"/>
              <a:t>.</a:t>
            </a:r>
          </a:p>
          <a:p>
            <a:endParaRPr lang="en-US" sz="5600" dirty="0" smtClean="0"/>
          </a:p>
          <a:p>
            <a:r>
              <a:rPr lang="en-US" sz="6400" dirty="0" smtClean="0"/>
              <a:t>The spread of English settlements inevitably led to clashes with the Indians.</a:t>
            </a:r>
          </a:p>
          <a:p>
            <a:r>
              <a:rPr lang="en-US" sz="6400" dirty="0" smtClean="0"/>
              <a:t>The </a:t>
            </a:r>
            <a:r>
              <a:rPr lang="en-US" sz="6400" dirty="0" err="1" smtClean="0"/>
              <a:t>Wampanoags</a:t>
            </a:r>
            <a:r>
              <a:rPr lang="en-US" sz="6400" dirty="0" smtClean="0"/>
              <a:t> at first befriended </a:t>
            </a:r>
          </a:p>
          <a:p>
            <a:r>
              <a:rPr lang="en-US" sz="6400" dirty="0" smtClean="0"/>
              <a:t>Hostilities first erupted in 1637 between English &amp; Pequot Tribe. </a:t>
            </a:r>
          </a:p>
          <a:p>
            <a:r>
              <a:rPr lang="en-US" sz="6400" dirty="0" smtClean="0"/>
              <a:t>1675, King Philip’s War; destroys all forms of Indian resistance</a:t>
            </a:r>
          </a:p>
        </p:txBody>
      </p:sp>
    </p:spTree>
    <p:extLst>
      <p:ext uri="{BB962C8B-B14F-4D97-AF65-F5344CB8AC3E}">
        <p14:creationId xmlns:p14="http://schemas.microsoft.com/office/powerpoint/2010/main" val="262261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accel="50000" decel="5000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accel="50000" decel="5000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accel="50000" decel="5000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accel="50000" decel="5000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 calcmode="lin" valueType="num">
                                      <p:cBhvr additive="base">
                                        <p:cTn id="3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accel="50000" decel="5000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accel="50000" decel="50000" fill="hold" grpId="0" nodeType="clickEffect">
                                  <p:stCondLst>
                                    <p:cond delay="0"/>
                                  </p:stCondLst>
                                  <p:childTnLst>
                                    <p:set>
                                      <p:cBhvr>
                                        <p:cTn id="44" dur="1" fill="hold">
                                          <p:stCondLst>
                                            <p:cond delay="0"/>
                                          </p:stCondLst>
                                        </p:cTn>
                                        <p:tgtEl>
                                          <p:spTgt spid="3">
                                            <p:txEl>
                                              <p:pRg st="9" end="9"/>
                                            </p:txEl>
                                          </p:spTgt>
                                        </p:tgtEl>
                                        <p:attrNameLst>
                                          <p:attrName>style.visibility</p:attrName>
                                        </p:attrNameLst>
                                      </p:cBhvr>
                                      <p:to>
                                        <p:strVal val="visible"/>
                                      </p:to>
                                    </p:set>
                                    <p:anim calcmode="lin" valueType="num">
                                      <p:cBhvr additive="base">
                                        <p:cTn id="4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accel="50000" decel="50000" fill="hold" grpId="0" nodeType="with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accel="50000" decel="50000" fill="hold" grpId="0" nodeType="clickEffect">
                                  <p:stCondLst>
                                    <p:cond delay="0"/>
                                  </p:stCondLst>
                                  <p:childTnLst>
                                    <p:set>
                                      <p:cBhvr>
                                        <p:cTn id="60" dur="1" fill="hold">
                                          <p:stCondLst>
                                            <p:cond delay="0"/>
                                          </p:stCondLst>
                                        </p:cTn>
                                        <p:tgtEl>
                                          <p:spTgt spid="3">
                                            <p:txEl>
                                              <p:pRg st="13" end="13"/>
                                            </p:txEl>
                                          </p:spTgt>
                                        </p:tgtEl>
                                        <p:attrNameLst>
                                          <p:attrName>style.visibility</p:attrName>
                                        </p:attrNameLst>
                                      </p:cBhvr>
                                      <p:to>
                                        <p:strVal val="visible"/>
                                      </p:to>
                                    </p:set>
                                    <p:anim calcmode="lin" valueType="num">
                                      <p:cBhvr additive="base">
                                        <p:cTn id="6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accel="50000" decel="50000" fill="hold" grpId="0" nodeType="clickEffect">
                                  <p:stCondLst>
                                    <p:cond delay="0"/>
                                  </p:stCondLst>
                                  <p:childTnLst>
                                    <p:set>
                                      <p:cBhvr>
                                        <p:cTn id="66" dur="1" fill="hold">
                                          <p:stCondLst>
                                            <p:cond delay="0"/>
                                          </p:stCondLst>
                                        </p:cTn>
                                        <p:tgtEl>
                                          <p:spTgt spid="3">
                                            <p:txEl>
                                              <p:pRg st="15" end="15"/>
                                            </p:txEl>
                                          </p:spTgt>
                                        </p:tgtEl>
                                        <p:attrNameLst>
                                          <p:attrName>style.visibility</p:attrName>
                                        </p:attrNameLst>
                                      </p:cBhvr>
                                      <p:to>
                                        <p:strVal val="visible"/>
                                      </p:to>
                                    </p:set>
                                    <p:anim calcmode="lin" valueType="num">
                                      <p:cBhvr additive="base">
                                        <p:cTn id="67"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accel="50000" decel="50000" fill="hold" grpId="0" nodeType="clickEffect">
                                  <p:stCondLst>
                                    <p:cond delay="0"/>
                                  </p:stCondLst>
                                  <p:childTnLst>
                                    <p:set>
                                      <p:cBhvr>
                                        <p:cTn id="72" dur="1" fill="hold">
                                          <p:stCondLst>
                                            <p:cond delay="0"/>
                                          </p:stCondLst>
                                        </p:cTn>
                                        <p:tgtEl>
                                          <p:spTgt spid="3">
                                            <p:txEl>
                                              <p:pRg st="16" end="16"/>
                                            </p:txEl>
                                          </p:spTgt>
                                        </p:tgtEl>
                                        <p:attrNameLst>
                                          <p:attrName>style.visibility</p:attrName>
                                        </p:attrNameLst>
                                      </p:cBhvr>
                                      <p:to>
                                        <p:strVal val="visible"/>
                                      </p:to>
                                    </p:set>
                                    <p:anim calcmode="lin" valueType="num">
                                      <p:cBhvr additive="base">
                                        <p:cTn id="7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accel="50000" decel="50000" fill="hold" grpId="0" nodeType="clickEffect">
                                  <p:stCondLst>
                                    <p:cond delay="0"/>
                                  </p:stCondLst>
                                  <p:childTnLst>
                                    <p:set>
                                      <p:cBhvr>
                                        <p:cTn id="78" dur="1" fill="hold">
                                          <p:stCondLst>
                                            <p:cond delay="0"/>
                                          </p:stCondLst>
                                        </p:cTn>
                                        <p:tgtEl>
                                          <p:spTgt spid="3">
                                            <p:txEl>
                                              <p:pRg st="18" end="18"/>
                                            </p:txEl>
                                          </p:spTgt>
                                        </p:tgtEl>
                                        <p:attrNameLst>
                                          <p:attrName>style.visibility</p:attrName>
                                        </p:attrNameLst>
                                      </p:cBhvr>
                                      <p:to>
                                        <p:strVal val="visible"/>
                                      </p:to>
                                    </p:set>
                                    <p:anim calcmode="lin" valueType="num">
                                      <p:cBhvr additive="base">
                                        <p:cTn id="79" dur="500" fill="hold"/>
                                        <p:tgtEl>
                                          <p:spTgt spid="3">
                                            <p:txEl>
                                              <p:pRg st="18" end="18"/>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accel="50000" decel="50000" fill="hold" grpId="0" nodeType="clickEffect">
                                  <p:stCondLst>
                                    <p:cond delay="0"/>
                                  </p:stCondLst>
                                  <p:childTnLst>
                                    <p:set>
                                      <p:cBhvr>
                                        <p:cTn id="84" dur="1" fill="hold">
                                          <p:stCondLst>
                                            <p:cond delay="0"/>
                                          </p:stCondLst>
                                        </p:cTn>
                                        <p:tgtEl>
                                          <p:spTgt spid="3">
                                            <p:txEl>
                                              <p:pRg st="19" end="19"/>
                                            </p:txEl>
                                          </p:spTgt>
                                        </p:tgtEl>
                                        <p:attrNameLst>
                                          <p:attrName>style.visibility</p:attrName>
                                        </p:attrNameLst>
                                      </p:cBhvr>
                                      <p:to>
                                        <p:strVal val="visible"/>
                                      </p:to>
                                    </p:set>
                                    <p:anim calcmode="lin" valueType="num">
                                      <p:cBhvr additive="base">
                                        <p:cTn id="85"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accel="50000" decel="50000" fill="hold" grpId="0" nodeType="clickEffect">
                                  <p:stCondLst>
                                    <p:cond delay="0"/>
                                  </p:stCondLst>
                                  <p:childTnLst>
                                    <p:set>
                                      <p:cBhvr>
                                        <p:cTn id="90" dur="1" fill="hold">
                                          <p:stCondLst>
                                            <p:cond delay="0"/>
                                          </p:stCondLst>
                                        </p:cTn>
                                        <p:tgtEl>
                                          <p:spTgt spid="3">
                                            <p:txEl>
                                              <p:pRg st="20" end="20"/>
                                            </p:txEl>
                                          </p:spTgt>
                                        </p:tgtEl>
                                        <p:attrNameLst>
                                          <p:attrName>style.visibility</p:attrName>
                                        </p:attrNameLst>
                                      </p:cBhvr>
                                      <p:to>
                                        <p:strVal val="visible"/>
                                      </p:to>
                                    </p:set>
                                    <p:anim calcmode="lin" valueType="num">
                                      <p:cBhvr additive="base">
                                        <p:cTn id="91" dur="500" fill="hold"/>
                                        <p:tgtEl>
                                          <p:spTgt spid="3">
                                            <p:txEl>
                                              <p:pRg st="20" end="20"/>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accel="50000" decel="50000" fill="hold" grpId="0" nodeType="clickEffect">
                                  <p:stCondLst>
                                    <p:cond delay="0"/>
                                  </p:stCondLst>
                                  <p:childTnLst>
                                    <p:set>
                                      <p:cBhvr>
                                        <p:cTn id="96" dur="1" fill="hold">
                                          <p:stCondLst>
                                            <p:cond delay="0"/>
                                          </p:stCondLst>
                                        </p:cTn>
                                        <p:tgtEl>
                                          <p:spTgt spid="3">
                                            <p:txEl>
                                              <p:pRg st="21" end="21"/>
                                            </p:txEl>
                                          </p:spTgt>
                                        </p:tgtEl>
                                        <p:attrNameLst>
                                          <p:attrName>style.visibility</p:attrName>
                                        </p:attrNameLst>
                                      </p:cBhvr>
                                      <p:to>
                                        <p:strVal val="visible"/>
                                      </p:to>
                                    </p:set>
                                    <p:anim calcmode="lin" valueType="num">
                                      <p:cBhvr additive="base">
                                        <p:cTn id="97" dur="500" fill="hold"/>
                                        <p:tgtEl>
                                          <p:spTgt spid="3">
                                            <p:txEl>
                                              <p:pRg st="21" end="21"/>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21" end="2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 Others in the New World</a:t>
            </a:r>
            <a:endParaRPr lang="en-US" dirty="0"/>
          </a:p>
        </p:txBody>
      </p:sp>
    </p:spTree>
    <p:extLst>
      <p:ext uri="{BB962C8B-B14F-4D97-AF65-F5344CB8AC3E}">
        <p14:creationId xmlns:p14="http://schemas.microsoft.com/office/powerpoint/2010/main" val="23755351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smtClean="0"/>
              <a:t>The Dutch</a:t>
            </a:r>
            <a:endParaRPr lang="en-US" dirty="0" smtClean="0"/>
          </a:p>
        </p:txBody>
      </p:sp>
      <p:pic>
        <p:nvPicPr>
          <p:cNvPr id="16" name="Content Placeholder 15" descr="new_netherland_map.jpg"/>
          <p:cNvPicPr>
            <a:picLocks noGrp="1" noChangeAspect="1"/>
          </p:cNvPicPr>
          <p:nvPr>
            <p:ph sz="half" idx="2"/>
          </p:nvPr>
        </p:nvPicPr>
        <p:blipFill>
          <a:blip r:embed="rId2"/>
          <a:srcRect t="-18255" b="-18255"/>
          <a:stretch>
            <a:fillRect/>
          </a:stretch>
        </p:blipFill>
        <p:spPr>
          <a:xfrm>
            <a:off x="457200" y="1600200"/>
            <a:ext cx="4038600" cy="4525963"/>
          </a:xfrm>
        </p:spPr>
      </p:pic>
      <p:pic>
        <p:nvPicPr>
          <p:cNvPr id="18" name="Content Placeholder 17" descr="voc-heading.jpg"/>
          <p:cNvPicPr>
            <a:picLocks noGrp="1" noChangeAspect="1"/>
          </p:cNvPicPr>
          <p:nvPr>
            <p:ph sz="half" idx="1"/>
          </p:nvPr>
        </p:nvPicPr>
        <p:blipFill>
          <a:blip r:embed="rId3"/>
          <a:srcRect t="-50980" b="-50980"/>
          <a:stretch>
            <a:fillRect/>
          </a:stretch>
        </p:blipFill>
        <p:spPr>
          <a:xfrm>
            <a:off x="4868863" y="1600200"/>
            <a:ext cx="4038600" cy="4525963"/>
          </a:xfrm>
        </p:spPr>
      </p:pic>
    </p:spTree>
    <p:extLst>
      <p:ext uri="{BB962C8B-B14F-4D97-AF65-F5344CB8AC3E}">
        <p14:creationId xmlns:p14="http://schemas.microsoft.com/office/powerpoint/2010/main" val="10657053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Mesoamerica</a:t>
            </a:r>
            <a:endParaRPr lang="en-US" dirty="0"/>
          </a:p>
        </p:txBody>
      </p:sp>
      <p:pic>
        <p:nvPicPr>
          <p:cNvPr id="5" name="Content Placeholder 4" descr="region_mesoamerica.png"/>
          <p:cNvPicPr>
            <a:picLocks noGrp="1" noChangeAspect="1"/>
          </p:cNvPicPr>
          <p:nvPr>
            <p:ph sz="half" idx="1"/>
          </p:nvPr>
        </p:nvPicPr>
        <p:blipFill>
          <a:blip r:embed="rId3"/>
          <a:srcRect t="-27288" b="-27288"/>
          <a:stretch>
            <a:fillRect/>
          </a:stretch>
        </p:blipFill>
        <p:spPr/>
      </p:pic>
      <p:pic>
        <p:nvPicPr>
          <p:cNvPr id="6" name="Content Placeholder 5" descr="325_02_2.jpg"/>
          <p:cNvPicPr>
            <a:picLocks noGrp="1" noChangeAspect="1"/>
          </p:cNvPicPr>
          <p:nvPr>
            <p:ph sz="half" idx="2"/>
          </p:nvPr>
        </p:nvPicPr>
        <p:blipFill>
          <a:blip r:embed="rId4"/>
          <a:srcRect t="-55440" b="-55440"/>
          <a:stretch>
            <a:fillRect/>
          </a:stretch>
        </p:blipFill>
        <p:spPr/>
      </p:pic>
    </p:spTree>
    <p:extLst>
      <p:ext uri="{BB962C8B-B14F-4D97-AF65-F5344CB8AC3E}">
        <p14:creationId xmlns:p14="http://schemas.microsoft.com/office/powerpoint/2010/main" val="19374085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7294"/>
            <a:ext cx="8229600" cy="5109882"/>
          </a:xfrm>
        </p:spPr>
        <p:txBody>
          <a:bodyPr>
            <a:normAutofit fontScale="85000" lnSpcReduction="10000"/>
          </a:bodyPr>
          <a:lstStyle/>
          <a:p>
            <a:r>
              <a:rPr lang="en-US" sz="4129" dirty="0" smtClean="0"/>
              <a:t>1. The Dutch</a:t>
            </a:r>
          </a:p>
          <a:p>
            <a:r>
              <a:rPr lang="en-US" dirty="0" smtClean="0"/>
              <a:t>Dutch East India Company – Hudson river Valley</a:t>
            </a:r>
          </a:p>
          <a:p>
            <a:r>
              <a:rPr lang="en-US" dirty="0" smtClean="0"/>
              <a:t>employed Henry Hudson – sails today’s Hudson </a:t>
            </a:r>
            <a:r>
              <a:rPr lang="en-US" dirty="0" err="1" smtClean="0"/>
              <a:t>Ri</a:t>
            </a:r>
            <a:r>
              <a:rPr lang="en-US" dirty="0" smtClean="0"/>
              <a:t>.</a:t>
            </a:r>
          </a:p>
          <a:p>
            <a:endParaRPr lang="en-US" dirty="0" smtClean="0"/>
          </a:p>
          <a:p>
            <a:r>
              <a:rPr lang="en-US" dirty="0" smtClean="0"/>
              <a:t>Dutch West India Company</a:t>
            </a:r>
          </a:p>
          <a:p>
            <a:r>
              <a:rPr lang="en-US" dirty="0" smtClean="0"/>
              <a:t>maintained profitable enterprises in the Caribbean. </a:t>
            </a:r>
          </a:p>
          <a:p>
            <a:r>
              <a:rPr lang="en-US" dirty="0" smtClean="0"/>
              <a:t>purchased </a:t>
            </a:r>
            <a:r>
              <a:rPr lang="en-US" dirty="0" smtClean="0"/>
              <a:t>Manhattan Island </a:t>
            </a:r>
            <a:r>
              <a:rPr lang="en-US" dirty="0" smtClean="0"/>
              <a:t>from </a:t>
            </a:r>
            <a:r>
              <a:rPr lang="en-US" dirty="0" smtClean="0"/>
              <a:t>Indians for </a:t>
            </a:r>
            <a:r>
              <a:rPr lang="en-US" dirty="0" smtClean="0"/>
              <a:t>$24</a:t>
            </a:r>
            <a:endParaRPr lang="en-US" dirty="0" smtClean="0"/>
          </a:p>
          <a:p>
            <a:endParaRPr lang="en-US" dirty="0" smtClean="0"/>
          </a:p>
          <a:p>
            <a:r>
              <a:rPr lang="en-US" dirty="0" smtClean="0"/>
              <a:t>New </a:t>
            </a:r>
            <a:r>
              <a:rPr lang="en-US" dirty="0" smtClean="0"/>
              <a:t>Amsterdam - 1623-1624</a:t>
            </a:r>
            <a:endParaRPr lang="en-US" dirty="0" smtClean="0"/>
          </a:p>
          <a:p>
            <a:r>
              <a:rPr lang="en-US" dirty="0" smtClean="0"/>
              <a:t>New Amsterdam, later New York, </a:t>
            </a:r>
            <a:r>
              <a:rPr lang="en-US" dirty="0" smtClean="0"/>
              <a:t>controlled </a:t>
            </a:r>
            <a:r>
              <a:rPr lang="en-US" dirty="0" smtClean="0"/>
              <a:t>by </a:t>
            </a:r>
            <a:r>
              <a:rPr lang="en-US" dirty="0" smtClean="0"/>
              <a:t>Dutch </a:t>
            </a:r>
            <a:r>
              <a:rPr lang="en-US" dirty="0" smtClean="0"/>
              <a:t>company and </a:t>
            </a:r>
            <a:r>
              <a:rPr lang="en-US" dirty="0" smtClean="0"/>
              <a:t>for </a:t>
            </a:r>
            <a:r>
              <a:rPr lang="en-US" dirty="0" smtClean="0"/>
              <a:t>Dutch company</a:t>
            </a:r>
          </a:p>
        </p:txBody>
      </p:sp>
    </p:spTree>
    <p:extLst>
      <p:ext uri="{BB962C8B-B14F-4D97-AF65-F5344CB8AC3E}">
        <p14:creationId xmlns:p14="http://schemas.microsoft.com/office/powerpoint/2010/main" val="137431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Swedes</a:t>
            </a:r>
            <a:endParaRPr lang="en-US" dirty="0"/>
          </a:p>
        </p:txBody>
      </p:sp>
      <p:pic>
        <p:nvPicPr>
          <p:cNvPr id="5" name="Content Placeholder 4" descr="DelawareRiverMap.gif"/>
          <p:cNvPicPr>
            <a:picLocks noGrp="1" noChangeAspect="1"/>
          </p:cNvPicPr>
          <p:nvPr>
            <p:ph sz="half" idx="1"/>
          </p:nvPr>
        </p:nvPicPr>
        <p:blipFill>
          <a:blip r:embed="rId2"/>
          <a:srcRect l="-22398" r="-22398"/>
          <a:stretch>
            <a:fillRect/>
          </a:stretch>
        </p:blipFill>
        <p:spPr/>
      </p:pic>
      <p:pic>
        <p:nvPicPr>
          <p:cNvPr id="6" name="Content Placeholder 5" descr="Peter_Stuyvesant.jpg"/>
          <p:cNvPicPr>
            <a:picLocks noGrp="1" noChangeAspect="1"/>
          </p:cNvPicPr>
          <p:nvPr>
            <p:ph sz="half" idx="2"/>
          </p:nvPr>
        </p:nvPicPr>
        <p:blipFill>
          <a:blip r:embed="rId3"/>
          <a:srcRect l="-5026" r="-5026"/>
          <a:stretch>
            <a:fillRect/>
          </a:stretch>
        </p:blipFill>
        <p:spPr/>
      </p:pic>
    </p:spTree>
    <p:extLst>
      <p:ext uri="{BB962C8B-B14F-4D97-AF65-F5344CB8AC3E}">
        <p14:creationId xmlns:p14="http://schemas.microsoft.com/office/powerpoint/2010/main" val="22091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12588"/>
            <a:ext cx="8229600" cy="4525963"/>
          </a:xfrm>
        </p:spPr>
        <p:txBody>
          <a:bodyPr>
            <a:normAutofit lnSpcReduction="10000"/>
          </a:bodyPr>
          <a:lstStyle/>
          <a:p>
            <a:r>
              <a:rPr lang="en-US" sz="3600" dirty="0" smtClean="0"/>
              <a:t>2. The Swedes</a:t>
            </a:r>
          </a:p>
          <a:p>
            <a:r>
              <a:rPr lang="en-US" dirty="0" smtClean="0"/>
              <a:t>1638-55 Swedish on Dutch preserves</a:t>
            </a:r>
          </a:p>
          <a:p>
            <a:r>
              <a:rPr lang="en-US" dirty="0" smtClean="0"/>
              <a:t>plants colony - New Sweden on Delaware River</a:t>
            </a:r>
          </a:p>
          <a:p>
            <a:r>
              <a:rPr lang="en-US" dirty="0" smtClean="0"/>
              <a:t>1655 – Dutch sends out military expedition with Peter Stuyvesant as leader</a:t>
            </a:r>
          </a:p>
          <a:p>
            <a:pPr lvl="1"/>
            <a:r>
              <a:rPr lang="en-US" dirty="0" smtClean="0"/>
              <a:t>Ousts Swedes</a:t>
            </a:r>
          </a:p>
          <a:p>
            <a:r>
              <a:rPr lang="en-US" dirty="0" smtClean="0"/>
              <a:t>New England, Indians and the Swedish, hostile towards Dutch</a:t>
            </a:r>
          </a:p>
        </p:txBody>
      </p:sp>
    </p:spTree>
    <p:extLst>
      <p:ext uri="{BB962C8B-B14F-4D97-AF65-F5344CB8AC3E}">
        <p14:creationId xmlns:p14="http://schemas.microsoft.com/office/powerpoint/2010/main" val="166400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accel="50000" decel="5000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accel="50000" decel="5000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Quakers and Pennsylvania</a:t>
            </a:r>
            <a:endParaRPr lang="en-US" dirty="0"/>
          </a:p>
        </p:txBody>
      </p:sp>
      <p:pic>
        <p:nvPicPr>
          <p:cNvPr id="5" name="Content Placeholder 4" descr="pennsylvania-map.jpg"/>
          <p:cNvPicPr>
            <a:picLocks noGrp="1" noChangeAspect="1"/>
          </p:cNvPicPr>
          <p:nvPr>
            <p:ph sz="half" idx="1"/>
          </p:nvPr>
        </p:nvPicPr>
        <p:blipFill>
          <a:blip r:embed="rId2"/>
          <a:srcRect t="-46168" b="-46168"/>
          <a:stretch>
            <a:fillRect/>
          </a:stretch>
        </p:blipFill>
        <p:spPr/>
      </p:pic>
      <p:pic>
        <p:nvPicPr>
          <p:cNvPr id="6" name="Content Placeholder 5" descr="william_penn_and_the_indians_of_pennsylvania_scr703x480.jpg"/>
          <p:cNvPicPr>
            <a:picLocks noGrp="1" noChangeAspect="1"/>
          </p:cNvPicPr>
          <p:nvPr>
            <p:ph sz="half" idx="2"/>
          </p:nvPr>
        </p:nvPicPr>
        <p:blipFill>
          <a:blip r:embed="rId3"/>
          <a:srcRect t="-32066" b="-32066"/>
          <a:stretch>
            <a:fillRect/>
          </a:stretch>
        </p:blipFill>
        <p:spPr/>
      </p:pic>
    </p:spTree>
    <p:extLst>
      <p:ext uri="{BB962C8B-B14F-4D97-AF65-F5344CB8AC3E}">
        <p14:creationId xmlns:p14="http://schemas.microsoft.com/office/powerpoint/2010/main" val="108563807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2706"/>
            <a:ext cx="8229600" cy="5946588"/>
          </a:xfrm>
        </p:spPr>
        <p:txBody>
          <a:bodyPr>
            <a:normAutofit fontScale="77500" lnSpcReduction="20000"/>
          </a:bodyPr>
          <a:lstStyle/>
          <a:p>
            <a:r>
              <a:rPr lang="en-US" sz="4645" dirty="0" smtClean="0"/>
              <a:t>3. Quakers and Pennsylvania</a:t>
            </a:r>
          </a:p>
          <a:p>
            <a:r>
              <a:rPr lang="en-US" u="sng" dirty="0" smtClean="0"/>
              <a:t>Quakers in England</a:t>
            </a:r>
          </a:p>
          <a:p>
            <a:r>
              <a:rPr lang="en-US" dirty="0" smtClean="0"/>
              <a:t>refused to support the Church of England </a:t>
            </a:r>
            <a:r>
              <a:rPr lang="en-US" dirty="0" err="1" smtClean="0"/>
              <a:t>w</a:t>
            </a:r>
            <a:r>
              <a:rPr lang="en-US" dirty="0" smtClean="0"/>
              <a:t>/ taxes</a:t>
            </a:r>
          </a:p>
          <a:p>
            <a:pPr lvl="1"/>
            <a:endParaRPr lang="en-US" dirty="0" smtClean="0"/>
          </a:p>
          <a:p>
            <a:r>
              <a:rPr lang="en-US" u="sng" dirty="0" smtClean="0"/>
              <a:t>William Penn</a:t>
            </a:r>
            <a:r>
              <a:rPr lang="en-US" dirty="0" smtClean="0"/>
              <a:t> secured a grant of fertile land = Pennsylvania.</a:t>
            </a:r>
          </a:p>
          <a:p>
            <a:r>
              <a:rPr lang="en-US" dirty="0" smtClean="0"/>
              <a:t>Penn's liberal land policy attracted heavy flow of immigrants</a:t>
            </a:r>
          </a:p>
          <a:p>
            <a:endParaRPr lang="en-US" dirty="0" smtClean="0"/>
          </a:p>
          <a:p>
            <a:r>
              <a:rPr lang="en-US" u="sng" dirty="0" smtClean="0"/>
              <a:t>Tolerant Colony</a:t>
            </a:r>
          </a:p>
          <a:p>
            <a:r>
              <a:rPr lang="en-US" dirty="0" smtClean="0"/>
              <a:t>Penn launched colony 1681 &amp; bought land from Indians. </a:t>
            </a:r>
          </a:p>
          <a:p>
            <a:r>
              <a:rPr lang="en-US" dirty="0" smtClean="0"/>
              <a:t>Freedom of worship was guaranteed</a:t>
            </a:r>
          </a:p>
          <a:p>
            <a:r>
              <a:rPr lang="en-US" dirty="0" smtClean="0"/>
              <a:t>Pennsylvania attracted rich mix of ethnic groups.</a:t>
            </a:r>
          </a:p>
          <a:p>
            <a:r>
              <a:rPr lang="en-US" dirty="0" smtClean="0"/>
              <a:t>By 1700 PA surpasses all but, MA and VA as most populous and wealthy</a:t>
            </a:r>
          </a:p>
          <a:p>
            <a:pPr lvl="1"/>
            <a:endParaRPr lang="en-US" dirty="0" smtClean="0"/>
          </a:p>
          <a:p>
            <a:pPr>
              <a:buNone/>
            </a:pPr>
            <a:endParaRPr lang="en-US" dirty="0"/>
          </a:p>
        </p:txBody>
      </p:sp>
    </p:spTree>
    <p:extLst>
      <p:ext uri="{BB962C8B-B14F-4D97-AF65-F5344CB8AC3E}">
        <p14:creationId xmlns:p14="http://schemas.microsoft.com/office/powerpoint/2010/main" val="2700221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accel="50000" decel="50000"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Jersey</a:t>
            </a:r>
            <a:endParaRPr lang="en-US" dirty="0"/>
          </a:p>
        </p:txBody>
      </p:sp>
      <p:pic>
        <p:nvPicPr>
          <p:cNvPr id="5" name="Content Placeholder 4" descr="nswdmp.jpg"/>
          <p:cNvPicPr>
            <a:picLocks noGrp="1" noChangeAspect="1"/>
          </p:cNvPicPr>
          <p:nvPr>
            <p:ph sz="half" idx="1"/>
          </p:nvPr>
        </p:nvPicPr>
        <p:blipFill>
          <a:blip r:embed="rId3"/>
          <a:srcRect l="-23033" r="-23033"/>
          <a:stretch>
            <a:fillRect/>
          </a:stretch>
        </p:blipFill>
        <p:spPr>
          <a:xfrm>
            <a:off x="457199" y="1600200"/>
            <a:ext cx="4960871" cy="4525963"/>
          </a:xfrm>
        </p:spPr>
      </p:pic>
      <p:pic>
        <p:nvPicPr>
          <p:cNvPr id="6" name="Content Placeholder 5" descr="SirGeorgeCarteret.jpg"/>
          <p:cNvPicPr>
            <a:picLocks noGrp="1" noChangeAspect="1"/>
          </p:cNvPicPr>
          <p:nvPr>
            <p:ph sz="half" idx="2"/>
          </p:nvPr>
        </p:nvPicPr>
        <p:blipFill>
          <a:blip r:embed="rId4"/>
          <a:srcRect l="-12239" r="-12239"/>
          <a:stretch>
            <a:fillRect/>
          </a:stretch>
        </p:blipFill>
        <p:spPr>
          <a:xfrm>
            <a:off x="5778640" y="754094"/>
            <a:ext cx="2908160" cy="3259106"/>
          </a:xfrm>
        </p:spPr>
      </p:pic>
      <p:pic>
        <p:nvPicPr>
          <p:cNvPr id="7" name="Picture 6" descr="1stLordBerkeley.jpg"/>
          <p:cNvPicPr>
            <a:picLocks noChangeAspect="1"/>
          </p:cNvPicPr>
          <p:nvPr/>
        </p:nvPicPr>
        <p:blipFill>
          <a:blip r:embed="rId5"/>
          <a:stretch>
            <a:fillRect/>
          </a:stretch>
        </p:blipFill>
        <p:spPr>
          <a:xfrm>
            <a:off x="6085142" y="4013200"/>
            <a:ext cx="2311400" cy="2844800"/>
          </a:xfrm>
          <a:prstGeom prst="rect">
            <a:avLst/>
          </a:prstGeom>
        </p:spPr>
      </p:pic>
    </p:spTree>
    <p:extLst>
      <p:ext uri="{BB962C8B-B14F-4D97-AF65-F5344CB8AC3E}">
        <p14:creationId xmlns:p14="http://schemas.microsoft.com/office/powerpoint/2010/main" val="33183404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Middle Way</a:t>
            </a:r>
            <a:endParaRPr lang="en-US" dirty="0"/>
          </a:p>
        </p:txBody>
      </p:sp>
      <p:pic>
        <p:nvPicPr>
          <p:cNvPr id="5" name="Content Placeholder 4" descr="M03a02.gif"/>
          <p:cNvPicPr>
            <a:picLocks noGrp="1" noChangeAspect="1"/>
          </p:cNvPicPr>
          <p:nvPr>
            <p:ph sz="half" idx="1"/>
          </p:nvPr>
        </p:nvPicPr>
        <p:blipFill>
          <a:blip r:embed="rId3"/>
          <a:srcRect t="-38329" b="-38329"/>
          <a:stretch>
            <a:fillRect/>
          </a:stretch>
        </p:blipFill>
        <p:spPr>
          <a:xfrm>
            <a:off x="457199" y="963018"/>
            <a:ext cx="4935667" cy="5531285"/>
          </a:xfrm>
        </p:spPr>
      </p:pic>
      <p:pic>
        <p:nvPicPr>
          <p:cNvPr id="6" name="Content Placeholder 5" descr="Time_Cover_Ben_Franklin_520.jpg"/>
          <p:cNvPicPr>
            <a:picLocks noGrp="1" noChangeAspect="1"/>
          </p:cNvPicPr>
          <p:nvPr>
            <p:ph sz="half" idx="2"/>
          </p:nvPr>
        </p:nvPicPr>
        <p:blipFill>
          <a:blip r:embed="rId4"/>
          <a:srcRect l="-9339" r="-9339"/>
          <a:stretch>
            <a:fillRect/>
          </a:stretch>
        </p:blipFill>
        <p:spPr>
          <a:xfrm>
            <a:off x="5105400" y="1600200"/>
            <a:ext cx="4038600" cy="4525963"/>
          </a:xfrm>
        </p:spPr>
      </p:pic>
    </p:spTree>
    <p:extLst>
      <p:ext uri="{BB962C8B-B14F-4D97-AF65-F5344CB8AC3E}">
        <p14:creationId xmlns:p14="http://schemas.microsoft.com/office/powerpoint/2010/main" val="37811662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2941"/>
            <a:ext cx="8229600" cy="5916705"/>
          </a:xfrm>
        </p:spPr>
        <p:txBody>
          <a:bodyPr>
            <a:normAutofit fontScale="85000" lnSpcReduction="20000"/>
          </a:bodyPr>
          <a:lstStyle/>
          <a:p>
            <a:r>
              <a:rPr lang="en-US" sz="4129" u="sng" dirty="0" smtClean="0"/>
              <a:t>4. New Jersey</a:t>
            </a:r>
          </a:p>
          <a:p>
            <a:r>
              <a:rPr lang="en-US" dirty="0" smtClean="0"/>
              <a:t>1664 – New Netherland near Hudson River</a:t>
            </a:r>
          </a:p>
          <a:p>
            <a:r>
              <a:rPr lang="en-US" dirty="0" smtClean="0"/>
              <a:t>Divided region known as East &amp; West New Jersey</a:t>
            </a:r>
          </a:p>
          <a:p>
            <a:r>
              <a:rPr lang="en-US" dirty="0" smtClean="0"/>
              <a:t>1702 becomes a royal colony</a:t>
            </a:r>
          </a:p>
          <a:p>
            <a:endParaRPr lang="en-US" dirty="0" smtClean="0"/>
          </a:p>
          <a:p>
            <a:r>
              <a:rPr lang="en-US" sz="4129" u="sng" dirty="0" smtClean="0"/>
              <a:t>5. Middle Way</a:t>
            </a:r>
          </a:p>
          <a:p>
            <a:r>
              <a:rPr lang="en-US" dirty="0" smtClean="0"/>
              <a:t>The middle colonies = NY, NJ, DE, and PA. </a:t>
            </a:r>
          </a:p>
          <a:p>
            <a:r>
              <a:rPr lang="en-US" dirty="0" smtClean="0"/>
              <a:t>Bread basket colonies</a:t>
            </a:r>
          </a:p>
          <a:p>
            <a:r>
              <a:rPr lang="en-US" dirty="0" smtClean="0"/>
              <a:t>Fertile Soil</a:t>
            </a:r>
          </a:p>
          <a:p>
            <a:r>
              <a:rPr lang="en-US" dirty="0" smtClean="0"/>
              <a:t>Forest for lumbering and shipbuilding.</a:t>
            </a:r>
          </a:p>
          <a:p>
            <a:r>
              <a:rPr lang="en-US" dirty="0" smtClean="0"/>
              <a:t>Rivers and harbors = commerce and seaports.</a:t>
            </a:r>
          </a:p>
          <a:p>
            <a:r>
              <a:rPr lang="en-US" dirty="0" smtClean="0"/>
              <a:t>Population - ethnically mixed &amp; religiously tolerant and democratic control.</a:t>
            </a:r>
          </a:p>
          <a:p>
            <a:r>
              <a:rPr lang="en-US" dirty="0" smtClean="0"/>
              <a:t>Benjamin Franklin</a:t>
            </a:r>
          </a:p>
          <a:p>
            <a:pPr lvl="1"/>
            <a:endParaRPr lang="en-US" dirty="0" smtClean="0"/>
          </a:p>
          <a:p>
            <a:endParaRPr lang="en-US" dirty="0"/>
          </a:p>
        </p:txBody>
      </p:sp>
    </p:spTree>
    <p:extLst>
      <p:ext uri="{BB962C8B-B14F-4D97-AF65-F5344CB8AC3E}">
        <p14:creationId xmlns:p14="http://schemas.microsoft.com/office/powerpoint/2010/main" val="286118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accel="50000" decel="5000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accel="50000" decel="50000"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accel="50000" decel="50000"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accel="50000" decel="50000" fill="hold" grpId="0"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accel="50000" decel="50000" fill="hold" grpId="0" nodeType="clickEffect">
                                  <p:stCondLst>
                                    <p:cond delay="0"/>
                                  </p:stCondLst>
                                  <p:childTnLst>
                                    <p:set>
                                      <p:cBhvr>
                                        <p:cTn id="72" dur="1" fill="hold">
                                          <p:stCondLst>
                                            <p:cond delay="0"/>
                                          </p:stCondLst>
                                        </p:cTn>
                                        <p:tgtEl>
                                          <p:spTgt spid="3">
                                            <p:txEl>
                                              <p:pRg st="12" end="12"/>
                                            </p:txEl>
                                          </p:spTgt>
                                        </p:tgtEl>
                                        <p:attrNameLst>
                                          <p:attrName>style.visibility</p:attrName>
                                        </p:attrNameLst>
                                      </p:cBhvr>
                                      <p:to>
                                        <p:strVal val="visible"/>
                                      </p:to>
                                    </p:set>
                                    <p:anim calcmode="lin" valueType="num">
                                      <p:cBhvr additive="base">
                                        <p:cTn id="7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387350" y="617538"/>
            <a:ext cx="8467725" cy="5632450"/>
          </a:xfrm>
          <a:prstGeom prst="rect">
            <a:avLst/>
          </a:prstGeom>
          <a:noFill/>
          <a:ln w="9525">
            <a:noFill/>
            <a:miter lim="800000"/>
            <a:headEnd/>
            <a:tailEnd/>
          </a:ln>
        </p:spPr>
        <p:txBody>
          <a:bodyPr>
            <a:prstTxWarp prst="textNoShape">
              <a:avLst/>
            </a:prstTxWarp>
            <a:spAutoFit/>
          </a:bodyPr>
          <a:lstStyle/>
          <a:p>
            <a:r>
              <a:rPr lang="en-US" b="1" dirty="0"/>
              <a:t>The Thirteen Original Colonies</a:t>
            </a:r>
            <a:endParaRPr lang="en-US" dirty="0"/>
          </a:p>
          <a:p>
            <a:r>
              <a:rPr lang="en-US" dirty="0"/>
              <a:t> </a:t>
            </a:r>
          </a:p>
          <a:p>
            <a:r>
              <a:rPr lang="en-US" b="1" dirty="0"/>
              <a:t>Name					</a:t>
            </a:r>
            <a:r>
              <a:rPr lang="en-US" dirty="0"/>
              <a:t> </a:t>
            </a:r>
            <a:r>
              <a:rPr lang="en-US" b="1" dirty="0"/>
              <a:t>Founded By 				</a:t>
            </a:r>
            <a:r>
              <a:rPr lang="en-US" b="1" dirty="0" smtClean="0"/>
              <a:t>		Year</a:t>
            </a:r>
            <a:r>
              <a:rPr lang="en-US" dirty="0" smtClean="0"/>
              <a:t> </a:t>
            </a:r>
            <a:endParaRPr lang="en-US" dirty="0"/>
          </a:p>
          <a:p>
            <a:r>
              <a:rPr lang="en-US" dirty="0"/>
              <a:t>Virginia					London Co.				</a:t>
            </a:r>
            <a:r>
              <a:rPr lang="en-US" dirty="0" smtClean="0"/>
              <a:t>		1607</a:t>
            </a:r>
            <a:endParaRPr lang="en-US" dirty="0"/>
          </a:p>
          <a:p>
            <a:r>
              <a:rPr lang="en-US" dirty="0"/>
              <a:t>New Hampshire			John Mason and Others		</a:t>
            </a:r>
            <a:r>
              <a:rPr lang="en-US" dirty="0" smtClean="0"/>
              <a:t>		1623</a:t>
            </a:r>
            <a:endParaRPr lang="en-US" dirty="0"/>
          </a:p>
          <a:p>
            <a:r>
              <a:rPr lang="en-US" dirty="0"/>
              <a:t>Massachusetts 			Puritans					</a:t>
            </a:r>
            <a:r>
              <a:rPr lang="en-US" dirty="0" smtClean="0"/>
              <a:t>		1628</a:t>
            </a:r>
          </a:p>
          <a:p>
            <a:r>
              <a:rPr lang="en-US" dirty="0" smtClean="0"/>
              <a:t>	Plymouth</a:t>
            </a:r>
            <a:r>
              <a:rPr lang="en-US" dirty="0"/>
              <a:t>			</a:t>
            </a:r>
            <a:r>
              <a:rPr lang="en-US" dirty="0" smtClean="0"/>
              <a:t>		Separatists</a:t>
            </a:r>
            <a:r>
              <a:rPr lang="en-US" dirty="0"/>
              <a:t>				</a:t>
            </a:r>
            <a:r>
              <a:rPr lang="en-US" dirty="0" smtClean="0"/>
              <a:t>		1620</a:t>
            </a:r>
          </a:p>
          <a:p>
            <a:r>
              <a:rPr lang="en-US" dirty="0" smtClean="0"/>
              <a:t>	Maine</a:t>
            </a:r>
            <a:r>
              <a:rPr lang="en-US" dirty="0"/>
              <a:t>					F. Gorges					</a:t>
            </a:r>
            <a:r>
              <a:rPr lang="en-US" dirty="0" smtClean="0"/>
              <a:t>		1623</a:t>
            </a:r>
            <a:endParaRPr lang="en-US" dirty="0"/>
          </a:p>
          <a:p>
            <a:r>
              <a:rPr lang="en-US" dirty="0"/>
              <a:t>Maryland			</a:t>
            </a:r>
            <a:r>
              <a:rPr lang="en-US" dirty="0" smtClean="0"/>
              <a:t>		Lord </a:t>
            </a:r>
            <a:r>
              <a:rPr lang="en-US" dirty="0"/>
              <a:t>Baltimore					1634</a:t>
            </a:r>
          </a:p>
          <a:p>
            <a:r>
              <a:rPr lang="en-US" dirty="0"/>
              <a:t>Connecticut				Mass. Emigrants					1635</a:t>
            </a:r>
            <a:endParaRPr lang="en-US" dirty="0" smtClean="0"/>
          </a:p>
          <a:p>
            <a:r>
              <a:rPr lang="en-US" dirty="0" smtClean="0"/>
              <a:t>	New </a:t>
            </a:r>
            <a:r>
              <a:rPr lang="en-US" dirty="0"/>
              <a:t>Haven				Mass. Emigrants					1638</a:t>
            </a:r>
          </a:p>
          <a:p>
            <a:r>
              <a:rPr lang="en-US" dirty="0"/>
              <a:t>Rhode Island				R. Williams						1636</a:t>
            </a:r>
          </a:p>
          <a:p>
            <a:r>
              <a:rPr lang="en-US" dirty="0"/>
              <a:t>Delaware			</a:t>
            </a:r>
            <a:r>
              <a:rPr lang="en-US" dirty="0" smtClean="0"/>
              <a:t>		Swedes</a:t>
            </a:r>
            <a:r>
              <a:rPr lang="en-US" dirty="0"/>
              <a:t>							1638</a:t>
            </a:r>
          </a:p>
          <a:p>
            <a:r>
              <a:rPr lang="en-US" dirty="0"/>
              <a:t>N. Carolina				Virginians					</a:t>
            </a:r>
            <a:r>
              <a:rPr lang="en-US" dirty="0" smtClean="0"/>
              <a:t>		1653</a:t>
            </a:r>
            <a:endParaRPr lang="en-US" dirty="0"/>
          </a:p>
          <a:p>
            <a:r>
              <a:rPr lang="en-US" dirty="0"/>
              <a:t>New York			</a:t>
            </a:r>
            <a:r>
              <a:rPr lang="en-US" dirty="0" smtClean="0"/>
              <a:t>		Duke </a:t>
            </a:r>
            <a:r>
              <a:rPr lang="en-US" dirty="0"/>
              <a:t>of York						1664</a:t>
            </a:r>
          </a:p>
          <a:p>
            <a:r>
              <a:rPr lang="en-US" dirty="0"/>
              <a:t>New Jersey				Berkeley and Carteret				1664</a:t>
            </a:r>
          </a:p>
          <a:p>
            <a:r>
              <a:rPr lang="en-US" dirty="0"/>
              <a:t>Carolina					Eight Nobles						1670</a:t>
            </a:r>
          </a:p>
          <a:p>
            <a:r>
              <a:rPr lang="en-US" dirty="0"/>
              <a:t>Pennsylvania				William Penn						1681</a:t>
            </a:r>
          </a:p>
          <a:p>
            <a:r>
              <a:rPr lang="en-US" dirty="0"/>
              <a:t>Georgia					Oglethorpe and other				1733</a:t>
            </a:r>
          </a:p>
          <a:p>
            <a:endParaRPr lang="en-US" dirty="0"/>
          </a:p>
        </p:txBody>
      </p:sp>
    </p:spTree>
    <p:extLst>
      <p:ext uri="{BB962C8B-B14F-4D97-AF65-F5344CB8AC3E}">
        <p14:creationId xmlns:p14="http://schemas.microsoft.com/office/powerpoint/2010/main" val="29200466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Pueblo - </a:t>
            </a:r>
            <a:r>
              <a:rPr lang="en-US" dirty="0" err="1" smtClean="0"/>
              <a:t>Anasazi</a:t>
            </a:r>
            <a:endParaRPr lang="en-US" dirty="0"/>
          </a:p>
        </p:txBody>
      </p:sp>
      <p:pic>
        <p:nvPicPr>
          <p:cNvPr id="5" name="Content Placeholder 4" descr="300px-Anasazi-en.svg.png"/>
          <p:cNvPicPr>
            <a:picLocks noGrp="1" noChangeAspect="1"/>
          </p:cNvPicPr>
          <p:nvPr>
            <p:ph sz="half" idx="1"/>
          </p:nvPr>
        </p:nvPicPr>
        <p:blipFill>
          <a:blip r:embed="rId3"/>
          <a:srcRect l="-4878" r="-4878"/>
          <a:stretch>
            <a:fillRect/>
          </a:stretch>
        </p:blipFill>
        <p:spPr/>
      </p:pic>
      <p:pic>
        <p:nvPicPr>
          <p:cNvPr id="6" name="Content Placeholder 5" descr="anasazinicole.jpg"/>
          <p:cNvPicPr>
            <a:picLocks noGrp="1" noChangeAspect="1"/>
          </p:cNvPicPr>
          <p:nvPr>
            <p:ph sz="half" idx="2"/>
          </p:nvPr>
        </p:nvPicPr>
        <p:blipFill>
          <a:blip r:embed="rId4"/>
          <a:srcRect t="-24712" b="-24712"/>
          <a:stretch>
            <a:fillRect/>
          </a:stretch>
        </p:blipFill>
        <p:spPr/>
      </p:pic>
    </p:spTree>
    <p:extLst>
      <p:ext uri="{BB962C8B-B14F-4D97-AF65-F5344CB8AC3E}">
        <p14:creationId xmlns:p14="http://schemas.microsoft.com/office/powerpoint/2010/main" val="927613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Mississippi Valley</a:t>
            </a:r>
            <a:endParaRPr lang="en-US" dirty="0"/>
          </a:p>
        </p:txBody>
      </p:sp>
      <p:pic>
        <p:nvPicPr>
          <p:cNvPr id="5" name="Content Placeholder 4" descr="Mississippians_map.jpg"/>
          <p:cNvPicPr>
            <a:picLocks noGrp="1" noChangeAspect="1"/>
          </p:cNvPicPr>
          <p:nvPr>
            <p:ph sz="half" idx="1"/>
          </p:nvPr>
        </p:nvPicPr>
        <p:blipFill>
          <a:blip r:embed="rId3"/>
          <a:srcRect t="-18110" b="-18110"/>
          <a:stretch>
            <a:fillRect/>
          </a:stretch>
        </p:blipFill>
        <p:spPr>
          <a:xfrm>
            <a:off x="457200" y="1417638"/>
            <a:ext cx="4038600" cy="4525963"/>
          </a:xfrm>
        </p:spPr>
      </p:pic>
      <p:pic>
        <p:nvPicPr>
          <p:cNvPr id="6" name="Content Placeholder 5" descr="CahokiaMounds-old.jpg"/>
          <p:cNvPicPr>
            <a:picLocks noGrp="1" noChangeAspect="1"/>
          </p:cNvPicPr>
          <p:nvPr>
            <p:ph sz="half" idx="2"/>
          </p:nvPr>
        </p:nvPicPr>
        <p:blipFill>
          <a:blip r:embed="rId4"/>
          <a:srcRect t="-32646" b="-32646"/>
          <a:stretch>
            <a:fillRect/>
          </a:stretch>
        </p:blipFill>
        <p:spPr/>
      </p:pic>
    </p:spTree>
    <p:extLst>
      <p:ext uri="{BB962C8B-B14F-4D97-AF65-F5344CB8AC3E}">
        <p14:creationId xmlns:p14="http://schemas.microsoft.com/office/powerpoint/2010/main" val="17177981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853712"/>
          </a:xfrm>
        </p:spPr>
        <p:txBody>
          <a:bodyPr>
            <a:normAutofit/>
          </a:bodyPr>
          <a:lstStyle/>
          <a:p>
            <a:r>
              <a:rPr lang="en-US" dirty="0" smtClean="0"/>
              <a:t>II. Transatlantic Encounters and Colonial Beginnings, 1492-1607</a:t>
            </a:r>
            <a:br>
              <a:rPr lang="en-US" dirty="0" smtClean="0"/>
            </a:br>
            <a:endParaRPr lang="en-US" dirty="0"/>
          </a:p>
        </p:txBody>
      </p:sp>
    </p:spTree>
    <p:extLst>
      <p:ext uri="{BB962C8B-B14F-4D97-AF65-F5344CB8AC3E}">
        <p14:creationId xmlns:p14="http://schemas.microsoft.com/office/powerpoint/2010/main" val="29722124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3765176" cy="872630"/>
          </a:xfrm>
        </p:spPr>
        <p:txBody>
          <a:bodyPr/>
          <a:lstStyle/>
          <a:p>
            <a:r>
              <a:rPr lang="en-US" dirty="0" smtClean="0"/>
              <a:t>Portuguese</a:t>
            </a:r>
            <a:endParaRPr lang="en-US" dirty="0"/>
          </a:p>
        </p:txBody>
      </p:sp>
      <p:pic>
        <p:nvPicPr>
          <p:cNvPr id="7" name="Content Placeholder 6" descr="KISH_12_266.gif"/>
          <p:cNvPicPr>
            <a:picLocks noGrp="1" noChangeAspect="1"/>
          </p:cNvPicPr>
          <p:nvPr>
            <p:ph idx="1"/>
          </p:nvPr>
        </p:nvPicPr>
        <p:blipFill>
          <a:blip r:embed="rId3"/>
          <a:srcRect l="-75587" r="-75587"/>
          <a:stretch>
            <a:fillRect/>
          </a:stretch>
        </p:blipFill>
        <p:spPr>
          <a:xfrm>
            <a:off x="-737461" y="872630"/>
            <a:ext cx="10247831" cy="5910552"/>
          </a:xfrm>
        </p:spPr>
      </p:pic>
    </p:spTree>
    <p:extLst>
      <p:ext uri="{BB962C8B-B14F-4D97-AF65-F5344CB8AC3E}">
        <p14:creationId xmlns:p14="http://schemas.microsoft.com/office/powerpoint/2010/main" val="2687117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5058" y="923701"/>
            <a:ext cx="7801742" cy="5609185"/>
          </a:xfrm>
        </p:spPr>
        <p:txBody>
          <a:bodyPr>
            <a:normAutofit/>
          </a:bodyPr>
          <a:lstStyle/>
          <a:p>
            <a:r>
              <a:rPr lang="en-US" dirty="0" smtClean="0"/>
              <a:t>A. Europeans in Africa</a:t>
            </a:r>
          </a:p>
          <a:p>
            <a:pPr lvl="1"/>
            <a:r>
              <a:rPr lang="en-US" dirty="0" smtClean="0"/>
              <a:t>1. Portuguese</a:t>
            </a:r>
          </a:p>
          <a:p>
            <a:pPr lvl="2"/>
            <a:r>
              <a:rPr lang="en-US" dirty="0" smtClean="0"/>
              <a:t>1450s – sails coast of Africa</a:t>
            </a:r>
          </a:p>
          <a:p>
            <a:pPr lvl="2"/>
            <a:r>
              <a:rPr lang="en-US" dirty="0" smtClean="0"/>
              <a:t>Begins in slave trade</a:t>
            </a:r>
          </a:p>
        </p:txBody>
      </p:sp>
    </p:spTree>
    <p:extLst>
      <p:ext uri="{BB962C8B-B14F-4D97-AF65-F5344CB8AC3E}">
        <p14:creationId xmlns:p14="http://schemas.microsoft.com/office/powerpoint/2010/main" val="134377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3425</TotalTime>
  <Words>1594</Words>
  <Application>Microsoft Macintosh PowerPoint</Application>
  <PresentationFormat>On-screen Show (4:3)</PresentationFormat>
  <Paragraphs>313</Paragraphs>
  <Slides>48</Slides>
  <Notes>25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48</vt:i4>
      </vt:variant>
    </vt:vector>
  </HeadingPairs>
  <TitlesOfParts>
    <vt:vector size="51" baseType="lpstr">
      <vt:lpstr>Calibri</vt:lpstr>
      <vt:lpstr>Arial</vt:lpstr>
      <vt:lpstr>Office Theme</vt:lpstr>
      <vt:lpstr>APUS H  Unit One</vt:lpstr>
      <vt:lpstr>Bering Strait – Land Bridge</vt:lpstr>
      <vt:lpstr>I. Pre-Columbian Societies</vt:lpstr>
      <vt:lpstr>Mesoamerica</vt:lpstr>
      <vt:lpstr>Pueblo - Anasazi</vt:lpstr>
      <vt:lpstr>Mississippi Valley</vt:lpstr>
      <vt:lpstr>II. Transatlantic Encounters and Colonial Beginnings, 1492-1607 </vt:lpstr>
      <vt:lpstr>Portuguese</vt:lpstr>
      <vt:lpstr>PowerPoint Presentation</vt:lpstr>
      <vt:lpstr>PowerPoint Presentation</vt:lpstr>
      <vt:lpstr>PowerPoint Presentation</vt:lpstr>
      <vt:lpstr>PowerPoint Presentation</vt:lpstr>
      <vt:lpstr>PowerPoint Presentation</vt:lpstr>
      <vt:lpstr>Conquistadors</vt:lpstr>
      <vt:lpstr>PowerPoint Presentation</vt:lpstr>
      <vt:lpstr>French</vt:lpstr>
      <vt:lpstr>PowerPoint Presentation</vt:lpstr>
      <vt:lpstr>PowerPoint Presentation</vt:lpstr>
      <vt:lpstr>PowerPoint Presentation</vt:lpstr>
      <vt:lpstr>PowerPoint Presentation</vt:lpstr>
      <vt:lpstr>PowerPoint Presentation</vt:lpstr>
      <vt:lpstr>PowerPoint Presentation</vt:lpstr>
      <vt:lpstr>Maryland</vt:lpstr>
      <vt:lpstr>PowerPoint Presentation</vt:lpstr>
      <vt:lpstr>Carolinas</vt:lpstr>
      <vt:lpstr>PowerPoint Presentation</vt:lpstr>
      <vt:lpstr>Tobacco &amp; Slaves</vt:lpstr>
      <vt:lpstr>PowerPoint Presentation</vt:lpstr>
      <vt:lpstr>PowerPoint Presentation</vt:lpstr>
      <vt:lpstr>Puritans</vt:lpstr>
      <vt:lpstr>PowerPoint Presentation</vt:lpstr>
      <vt:lpstr>PowerPoint Presentation</vt:lpstr>
      <vt:lpstr>PowerPoint Presentation</vt:lpstr>
      <vt:lpstr>Dissidents</vt:lpstr>
      <vt:lpstr>PowerPoint Presentation</vt:lpstr>
      <vt:lpstr>King Philip’s War</vt:lpstr>
      <vt:lpstr>PowerPoint Presentation</vt:lpstr>
      <vt:lpstr>H. Others in the New World</vt:lpstr>
      <vt:lpstr>The Dutch</vt:lpstr>
      <vt:lpstr>PowerPoint Presentation</vt:lpstr>
      <vt:lpstr>Swedes</vt:lpstr>
      <vt:lpstr>PowerPoint Presentation</vt:lpstr>
      <vt:lpstr>Quakers and Pennsylvania</vt:lpstr>
      <vt:lpstr>PowerPoint Presentation</vt:lpstr>
      <vt:lpstr>New Jersey</vt:lpstr>
      <vt:lpstr>The Middle Way</vt:lpstr>
      <vt:lpstr>PowerPoint Presentation</vt:lpstr>
      <vt:lpstr>PowerPoint Presentation</vt:lpstr>
    </vt:vector>
  </TitlesOfParts>
  <Company>SLUSD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APUS – Unit One</dc:title>
  <dc:creator>Ruby Smart</dc:creator>
  <cp:lastModifiedBy>Microsoft Office User</cp:lastModifiedBy>
  <cp:revision>18</cp:revision>
  <cp:lastPrinted>2016-09-01T19:56:35Z</cp:lastPrinted>
  <dcterms:created xsi:type="dcterms:W3CDTF">2014-08-25T04:18:30Z</dcterms:created>
  <dcterms:modified xsi:type="dcterms:W3CDTF">2017-08-22T14:51:42Z</dcterms:modified>
</cp:coreProperties>
</file>