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61" r:id="rId5"/>
    <p:sldId id="262" r:id="rId6"/>
    <p:sldId id="263" r:id="rId7"/>
    <p:sldId id="280" r:id="rId8"/>
    <p:sldId id="282" r:id="rId9"/>
    <p:sldId id="284" r:id="rId10"/>
    <p:sldId id="285" r:id="rId11"/>
    <p:sldId id="287" r:id="rId12"/>
    <p:sldId id="289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11" r:id="rId28"/>
    <p:sldId id="315" r:id="rId29"/>
    <p:sldId id="316" r:id="rId30"/>
    <p:sldId id="317" r:id="rId31"/>
    <p:sldId id="327" r:id="rId32"/>
    <p:sldId id="329" r:id="rId33"/>
    <p:sldId id="330" r:id="rId34"/>
    <p:sldId id="331" r:id="rId35"/>
    <p:sldId id="332" r:id="rId36"/>
    <p:sldId id="333" r:id="rId37"/>
    <p:sldId id="33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/>
    <p:restoredTop sz="94545"/>
  </p:normalViewPr>
  <p:slideViewPr>
    <p:cSldViewPr snapToGrid="0" snapToObjects="1">
      <p:cViewPr varScale="1">
        <p:scale>
          <a:sx n="84" d="100"/>
          <a:sy n="84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1A57-C78A-624C-843B-A80E1E7A6D45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DD6E-0339-BD4F-B904-E1835695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713-A15A-C44D-BEF0-74732759A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F42B-0CD7-1B4F-8452-854A4DA9B4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sz="2000" dirty="0" smtClean="0"/>
              <a:t>–after 150 killed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F42B-0CD7-1B4F-8452-854A4DA9B4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F42B-0CD7-1B4F-8452-854A4DA9B4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4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4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/>
              <a:t>1. colonial unity very poor &amp; open rebellion was dangerous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Bacon dies of </a:t>
            </a:r>
            <a:r>
              <a:rPr lang="en-US" dirty="0" err="1" smtClean="0"/>
              <a:t>diptheria</a:t>
            </a:r>
            <a:r>
              <a:rPr lang="en-US" dirty="0" smtClean="0"/>
              <a:t> – rebellion dies</a:t>
            </a:r>
            <a:r>
              <a:rPr lang="en-US" baseline="0" dirty="0" smtClean="0"/>
              <a:t>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- Many forced to leave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1.</a:t>
            </a:r>
            <a:r>
              <a:rPr lang="en-US" sz="2000" baseline="0" dirty="0" smtClean="0"/>
              <a:t> </a:t>
            </a:r>
            <a:r>
              <a:rPr lang="en-US" sz="2000" dirty="0" smtClean="0"/>
              <a:t>if needed could advance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Primary purpose – defense vs foes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**Compromise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* Become semi-autonomous commonwealths.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</a:t>
            </a:r>
            <a:r>
              <a:rPr lang="en-US" sz="2000" dirty="0" smtClean="0"/>
              <a:t>Atlantic Circuit – new products, labor system, new transportation, new lands, capitalistic enterprise = global exchange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#1.  Many colonies tried to keep people in their places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</a:t>
            </a:r>
            <a:r>
              <a:rPr lang="en-US" sz="2000" dirty="0" smtClean="0"/>
              <a:t>Maryland’s Protestants up rise</a:t>
            </a:r>
          </a:p>
          <a:p>
            <a:endParaRPr lang="en-US" sz="1200" dirty="0" smtClean="0"/>
          </a:p>
          <a:p>
            <a:r>
              <a:rPr lang="en-US" sz="1200" dirty="0" smtClean="0"/>
              <a:t>#4 </a:t>
            </a:r>
            <a:r>
              <a:rPr lang="en-US" sz="1800" dirty="0" smtClean="0"/>
              <a:t>Many not fond of the English – back-country -</a:t>
            </a:r>
            <a:r>
              <a:rPr lang="en-US" sz="1800" baseline="0" dirty="0" smtClean="0"/>
              <a:t> </a:t>
            </a:r>
            <a:r>
              <a:rPr lang="en-US" sz="1800" dirty="0" smtClean="0"/>
              <a:t> gives a sense of independence away from English gentry,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*However few Catholics in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D78A-8C3B-8340-8E13-85A2FD7781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0960-F87D-874A-9734-C78AAE86EEF8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B1F4-2F8D-5448-ADFA-662584E3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n-dk4-HBNW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91950"/>
          </a:xfrm>
        </p:spPr>
        <p:txBody>
          <a:bodyPr>
            <a:normAutofit/>
          </a:bodyPr>
          <a:lstStyle/>
          <a:p>
            <a:r>
              <a:rPr lang="en-US" sz="3000" dirty="0"/>
              <a:t>D. Transatlantic trade &amp; the growth of Seaports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66589"/>
            <a:ext cx="8417860" cy="5647765"/>
          </a:xfrm>
        </p:spPr>
        <p:txBody>
          <a:bodyPr>
            <a:noAutofit/>
          </a:bodyPr>
          <a:lstStyle/>
          <a:p>
            <a:r>
              <a:rPr lang="en-US" sz="2600" dirty="0"/>
              <a:t>King pays little attention to the American colonies</a:t>
            </a:r>
          </a:p>
          <a:p>
            <a:r>
              <a:rPr lang="en-US" sz="2600" dirty="0"/>
              <a:t>1. Late 15</a:t>
            </a:r>
            <a:r>
              <a:rPr lang="en-US" sz="2600" baseline="30000" dirty="0"/>
              <a:t>th</a:t>
            </a:r>
            <a:r>
              <a:rPr lang="en-US" sz="2600" dirty="0"/>
              <a:t> C – 16</a:t>
            </a:r>
            <a:r>
              <a:rPr lang="en-US" sz="2600" baseline="30000" dirty="0"/>
              <a:t>th</a:t>
            </a:r>
            <a:r>
              <a:rPr lang="en-US" sz="2600" dirty="0"/>
              <a:t> C; Columbian Exchange</a:t>
            </a:r>
          </a:p>
          <a:p>
            <a:pPr lvl="1"/>
            <a:r>
              <a:rPr lang="en-US" sz="2200" dirty="0"/>
              <a:t>New foods from New World to Old World</a:t>
            </a:r>
          </a:p>
          <a:p>
            <a:pPr marL="342900" lvl="1" indent="-342900"/>
            <a:r>
              <a:rPr lang="en-US" sz="2600" dirty="0"/>
              <a:t>2. MERCANTILISM</a:t>
            </a:r>
          </a:p>
          <a:p>
            <a:r>
              <a:rPr lang="en-US" sz="2600" dirty="0"/>
              <a:t>Raw materials (NW)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to old world = manufactured, </a:t>
            </a:r>
            <a:r>
              <a:rPr lang="en-US" sz="2600" dirty="0">
                <a:sym typeface="Wingdings"/>
              </a:rPr>
              <a:t></a:t>
            </a:r>
            <a:r>
              <a:rPr lang="en-US" sz="2600" dirty="0"/>
              <a:t> sold to Africa </a:t>
            </a:r>
            <a:r>
              <a:rPr lang="en-US" sz="2600" dirty="0"/>
              <a:t>&amp;</a:t>
            </a:r>
            <a:r>
              <a:rPr lang="en-US" sz="2600" dirty="0"/>
              <a:t> new world</a:t>
            </a:r>
          </a:p>
          <a:p>
            <a:endParaRPr lang="en-US" sz="2600" dirty="0"/>
          </a:p>
          <a:p>
            <a:r>
              <a:rPr lang="en-US" sz="2600" dirty="0"/>
              <a:t>3. Need for labor – African slaves</a:t>
            </a:r>
          </a:p>
          <a:p>
            <a:r>
              <a:rPr lang="en-US" sz="2600" dirty="0"/>
              <a:t>Middle Passage - 12% mortality rate *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24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43648"/>
            <a:ext cx="8229600" cy="6275294"/>
          </a:xfrm>
        </p:spPr>
        <p:txBody>
          <a:bodyPr>
            <a:noAutofit/>
          </a:bodyPr>
          <a:lstStyle/>
          <a:p>
            <a:r>
              <a:rPr lang="en-US" sz="2000" dirty="0"/>
              <a:t>4. New England soil = rocks</a:t>
            </a:r>
          </a:p>
          <a:p>
            <a:r>
              <a:rPr lang="en-US" sz="2000" dirty="0"/>
              <a:t>NE people </a:t>
            </a:r>
            <a:r>
              <a:rPr lang="en-US" sz="2000" dirty="0"/>
              <a:t>-</a:t>
            </a:r>
            <a:r>
              <a:rPr lang="en-US" sz="2000" dirty="0"/>
              <a:t> experts in ship-building and fishing*</a:t>
            </a:r>
          </a:p>
          <a:p>
            <a:pPr>
              <a:buNone/>
            </a:pPr>
            <a:r>
              <a:rPr lang="en-US" sz="2000" dirty="0"/>
              <a:t> </a:t>
            </a:r>
          </a:p>
          <a:p>
            <a:r>
              <a:rPr lang="en-US" sz="2000" dirty="0"/>
              <a:t>5. Mid 1700s, - richest 10% Bostonians and Philadelphians owned 2/3rds of city’s wealth.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6. 1730s – Americans demanding more British goods – too slow;</a:t>
            </a:r>
          </a:p>
          <a:p>
            <a:pPr lvl="1"/>
            <a:r>
              <a:rPr lang="en-US" sz="2000" dirty="0"/>
              <a:t>US looks to foreign markets </a:t>
            </a:r>
          </a:p>
          <a:p>
            <a:pPr lvl="1"/>
            <a:r>
              <a:rPr lang="en-US" sz="2000" dirty="0"/>
              <a:t>Molasses Act passed to stop trade with French West Indies</a:t>
            </a:r>
          </a:p>
          <a:p>
            <a:endParaRPr lang="en-US" sz="2000" dirty="0"/>
          </a:p>
          <a:p>
            <a:r>
              <a:rPr lang="en-US" sz="2000" dirty="0"/>
              <a:t>7. Working America were farmers - 90% of </a:t>
            </a:r>
            <a:r>
              <a:rPr lang="en-US" sz="2000" dirty="0" err="1"/>
              <a:t>ppl</a:t>
            </a:r>
            <a:endParaRPr lang="en-US" sz="2000" dirty="0"/>
          </a:p>
          <a:p>
            <a:pPr lvl="1"/>
            <a:r>
              <a:rPr lang="en-US" sz="2000" dirty="0"/>
              <a:t>Tobacco in VA &amp; MD; Grain in Middle colonies</a:t>
            </a:r>
          </a:p>
          <a:p>
            <a:pPr lvl="1"/>
            <a:r>
              <a:rPr lang="en-US" sz="2000" dirty="0"/>
              <a:t>Fishing &amp; trade</a:t>
            </a:r>
          </a:p>
          <a:p>
            <a:pPr lvl="1"/>
            <a:r>
              <a:rPr lang="en-US" sz="2000" dirty="0"/>
              <a:t>Manufacturing only secondary</a:t>
            </a:r>
          </a:p>
        </p:txBody>
      </p:sp>
    </p:spTree>
    <p:extLst>
      <p:ext uri="{BB962C8B-B14F-4D97-AF65-F5344CB8AC3E}">
        <p14:creationId xmlns:p14="http://schemas.microsoft.com/office/powerpoint/2010/main" val="9892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16"/>
            <a:ext cx="6296212" cy="51724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E. The 18</a:t>
            </a:r>
            <a:r>
              <a:rPr lang="en-US" sz="3200" baseline="30000" dirty="0"/>
              <a:t>th</a:t>
            </a:r>
            <a:r>
              <a:rPr lang="en-US" sz="3200" dirty="0"/>
              <a:t> C back country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261"/>
            <a:ext cx="8371223" cy="598109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1. 18</a:t>
            </a:r>
            <a:r>
              <a:rPr lang="en-US" sz="2000" baseline="30000" dirty="0"/>
              <a:t>th</a:t>
            </a:r>
            <a:r>
              <a:rPr lang="en-US" sz="2000" dirty="0"/>
              <a:t> c back country - Resentment of upper-class sparked outbursts*</a:t>
            </a:r>
          </a:p>
          <a:p>
            <a:r>
              <a:rPr lang="en-US" sz="2000" dirty="0" err="1"/>
              <a:t>Leisler’s</a:t>
            </a:r>
            <a:r>
              <a:rPr lang="en-US" sz="2000" dirty="0"/>
              <a:t> Rebellion – NY, 1689-91; bloody insurgence against landholders</a:t>
            </a:r>
          </a:p>
          <a:p>
            <a:r>
              <a:rPr lang="en-US" sz="2000" dirty="0"/>
              <a:t>2. Mingling of Race</a:t>
            </a:r>
          </a:p>
          <a:p>
            <a:r>
              <a:rPr lang="en-US" sz="2000" dirty="0"/>
              <a:t>By 1775 VA, MA, PA, NC &amp; MD most populous</a:t>
            </a:r>
          </a:p>
          <a:p>
            <a:r>
              <a:rPr lang="en-US" sz="2000" dirty="0"/>
              <a:t>Colonial America original “melting pot”</a:t>
            </a:r>
          </a:p>
          <a:p>
            <a:r>
              <a:rPr lang="en-US" sz="2000" dirty="0"/>
              <a:t>Germans = 6% of white immigrants while Scots-Irish = 7%</a:t>
            </a:r>
          </a:p>
          <a:p>
            <a:pPr lvl="1"/>
            <a:r>
              <a:rPr lang="en-US" sz="2000" dirty="0"/>
              <a:t>Germans settled in PA</a:t>
            </a:r>
          </a:p>
          <a:p>
            <a:pPr lvl="1"/>
            <a:r>
              <a:rPr lang="en-US" sz="2000" dirty="0"/>
              <a:t>Many Scots-Irish settled near Appalachian foothills</a:t>
            </a:r>
          </a:p>
          <a:p>
            <a:r>
              <a:rPr lang="en-US" sz="2000" dirty="0"/>
              <a:t>3. With new immigrants – protests occur</a:t>
            </a:r>
          </a:p>
          <a:p>
            <a:pPr lvl="1"/>
            <a:r>
              <a:rPr lang="en-US" sz="2000" dirty="0"/>
              <a:t>March of Paxton Boys in Philly 1764</a:t>
            </a:r>
          </a:p>
          <a:p>
            <a:pPr lvl="1"/>
            <a:r>
              <a:rPr lang="en-US" sz="2000" dirty="0"/>
              <a:t>Regulator Movement in NC *(AJ)</a:t>
            </a:r>
          </a:p>
          <a:p>
            <a:r>
              <a:rPr lang="en-US" sz="2000" dirty="0"/>
              <a:t>4. Other European Immigrants</a:t>
            </a:r>
          </a:p>
          <a:p>
            <a:pPr lvl="1"/>
            <a:r>
              <a:rPr lang="en-US" sz="2000" dirty="0"/>
              <a:t>French Huguenots, Welsh, Dutch, Swedes, Jews, Irish, Swiss &amp; Scot Highlanders</a:t>
            </a:r>
          </a:p>
        </p:txBody>
      </p:sp>
    </p:spTree>
    <p:extLst>
      <p:ext uri="{BB962C8B-B14F-4D97-AF65-F5344CB8AC3E}">
        <p14:creationId xmlns:p14="http://schemas.microsoft.com/office/powerpoint/2010/main" val="1275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36" y="274639"/>
            <a:ext cx="8770471" cy="860891"/>
          </a:xfrm>
        </p:spPr>
        <p:txBody>
          <a:bodyPr>
            <a:normAutofit/>
          </a:bodyPr>
          <a:lstStyle/>
          <a:p>
            <a:r>
              <a:rPr lang="en-US" sz="3000" dirty="0"/>
              <a:t>F. Growth of plantation economies and slave societies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35530"/>
            <a:ext cx="8229600" cy="499063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1. Growth of plantation economies and slave societies</a:t>
            </a:r>
          </a:p>
          <a:p>
            <a:r>
              <a:rPr lang="en-US" dirty="0" smtClean="0"/>
              <a:t>Prior to American Revolution – </a:t>
            </a:r>
          </a:p>
          <a:p>
            <a:pPr lvl="1"/>
            <a:r>
              <a:rPr lang="en-US" dirty="0" smtClean="0"/>
              <a:t>70% leaders of VA legislature from First Families of VA</a:t>
            </a:r>
          </a:p>
          <a:p>
            <a:r>
              <a:rPr lang="en-US" dirty="0" smtClean="0"/>
              <a:t>Social Scale</a:t>
            </a:r>
          </a:p>
          <a:p>
            <a:pPr lvl="1"/>
            <a:r>
              <a:rPr lang="en-US" dirty="0" smtClean="0"/>
              <a:t>Great planters – owned </a:t>
            </a:r>
            <a:r>
              <a:rPr lang="en-US" dirty="0" err="1" smtClean="0"/>
              <a:t>lrg</a:t>
            </a:r>
            <a:r>
              <a:rPr lang="en-US" dirty="0" smtClean="0"/>
              <a:t> #</a:t>
            </a:r>
            <a:r>
              <a:rPr lang="en-US" dirty="0" err="1" smtClean="0"/>
              <a:t>s</a:t>
            </a:r>
            <a:r>
              <a:rPr lang="en-US" dirty="0" smtClean="0"/>
              <a:t> of slaves, &amp; vast lands; ruled regions economy &amp; politics</a:t>
            </a:r>
          </a:p>
          <a:p>
            <a:pPr lvl="1"/>
            <a:r>
              <a:rPr lang="en-US" dirty="0" smtClean="0"/>
              <a:t>Small Farmers – </a:t>
            </a:r>
            <a:r>
              <a:rPr lang="en-US" dirty="0" err="1" smtClean="0"/>
              <a:t>lrgst</a:t>
            </a:r>
            <a:r>
              <a:rPr lang="en-US" dirty="0" smtClean="0"/>
              <a:t> social </a:t>
            </a:r>
            <a:r>
              <a:rPr lang="en-US" dirty="0" err="1" smtClean="0"/>
              <a:t>grp</a:t>
            </a:r>
            <a:r>
              <a:rPr lang="en-US" dirty="0" smtClean="0"/>
              <a:t>; worked on own land, may have 1-3 slaves</a:t>
            </a:r>
          </a:p>
          <a:p>
            <a:pPr lvl="1"/>
            <a:r>
              <a:rPr lang="en-US" dirty="0" smtClean="0"/>
              <a:t>Landless Whites – former indentured servants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 Slaves</a:t>
            </a:r>
          </a:p>
          <a:p>
            <a:r>
              <a:rPr lang="en-US" dirty="0" smtClean="0"/>
              <a:t>By 1720 – female population rise in Chesapeake area</a:t>
            </a:r>
          </a:p>
          <a:p>
            <a:r>
              <a:rPr lang="en-US" dirty="0" smtClean="0"/>
              <a:t>SC coast, Africans evolve language </a:t>
            </a:r>
            <a:r>
              <a:rPr lang="en-US" i="1" dirty="0" smtClean="0"/>
              <a:t>GULLAH</a:t>
            </a:r>
            <a:endParaRPr lang="en-US" dirty="0" smtClean="0"/>
          </a:p>
          <a:p>
            <a:r>
              <a:rPr lang="en-US" dirty="0" smtClean="0"/>
              <a:t>NYC 1712 – slave revolt, with 12 whites and 21 Africans killed</a:t>
            </a:r>
          </a:p>
          <a:p>
            <a:r>
              <a:rPr lang="en-US" dirty="0" smtClean="0"/>
              <a:t>1739 SC – </a:t>
            </a:r>
            <a:r>
              <a:rPr lang="en-US" dirty="0" err="1" smtClean="0"/>
              <a:t>Stono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6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16068"/>
          </a:xfrm>
        </p:spPr>
        <p:txBody>
          <a:bodyPr>
            <a:normAutofit/>
          </a:bodyPr>
          <a:lstStyle/>
          <a:p>
            <a:r>
              <a:rPr lang="en-US" sz="3200" dirty="0"/>
              <a:t>G. The Enlightenment &amp; the Great Awakening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90706"/>
            <a:ext cx="8447741" cy="5363882"/>
          </a:xfrm>
        </p:spPr>
        <p:txBody>
          <a:bodyPr>
            <a:normAutofit/>
          </a:bodyPr>
          <a:lstStyle/>
          <a:p>
            <a:r>
              <a:rPr lang="en-US" dirty="0" smtClean="0"/>
              <a:t>1. Enlightenment – Age of Reason</a:t>
            </a:r>
          </a:p>
          <a:p>
            <a:pPr lvl="1"/>
            <a:r>
              <a:rPr lang="en-US" dirty="0" smtClean="0"/>
              <a:t>Locke, Montesquieu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2. “Established” churches = tax-supported churches</a:t>
            </a:r>
          </a:p>
          <a:p>
            <a:r>
              <a:rPr lang="en-US" dirty="0" smtClean="0"/>
              <a:t>Anglicans – official faith in GA, NC, &amp; SC, VA, MD &amp; part of NY</a:t>
            </a:r>
          </a:p>
          <a:p>
            <a:r>
              <a:rPr lang="en-US" dirty="0" smtClean="0"/>
              <a:t>Congregationalists – grown </a:t>
            </a:r>
            <a:r>
              <a:rPr lang="en-US" dirty="0" err="1" smtClean="0"/>
              <a:t>fr</a:t>
            </a:r>
            <a:r>
              <a:rPr lang="en-US" dirty="0" smtClean="0"/>
              <a:t> Puritan Church, </a:t>
            </a:r>
            <a:r>
              <a:rPr lang="en-US" dirty="0" err="1" smtClean="0"/>
              <a:t>est</a:t>
            </a:r>
            <a:r>
              <a:rPr lang="en-US" dirty="0" smtClean="0"/>
              <a:t> in NE except RI</a:t>
            </a:r>
          </a:p>
          <a:p>
            <a:r>
              <a:rPr lang="en-US" dirty="0" smtClean="0"/>
              <a:t>Religious toleration tremendous stride in America</a:t>
            </a:r>
            <a:r>
              <a:rPr lang="en-US" dirty="0"/>
              <a:t>*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9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06825"/>
            <a:ext cx="8229600" cy="5319339"/>
          </a:xfrm>
        </p:spPr>
        <p:txBody>
          <a:bodyPr>
            <a:normAutofit/>
          </a:bodyPr>
          <a:lstStyle/>
          <a:p>
            <a:r>
              <a:rPr lang="en-US" dirty="0" smtClean="0"/>
              <a:t>3. Great Awakening – explodes in 1730-40s</a:t>
            </a:r>
          </a:p>
          <a:p>
            <a:r>
              <a:rPr lang="en-US" dirty="0" smtClean="0"/>
              <a:t>Churches losing memberships</a:t>
            </a:r>
          </a:p>
          <a:p>
            <a:r>
              <a:rPr lang="en-US" dirty="0" smtClean="0"/>
              <a:t>MA by J. Edwards; faith in God = eternal salvation</a:t>
            </a:r>
          </a:p>
          <a:p>
            <a:r>
              <a:rPr lang="en-US" dirty="0" smtClean="0"/>
              <a:t>G. Whitefield; spread gospel </a:t>
            </a:r>
            <a:r>
              <a:rPr lang="en-US" dirty="0" err="1" smtClean="0"/>
              <a:t>t/o</a:t>
            </a:r>
            <a:r>
              <a:rPr lang="en-US" dirty="0" smtClean="0"/>
              <a:t> American areas</a:t>
            </a:r>
          </a:p>
          <a:p>
            <a:r>
              <a:rPr lang="en-US" dirty="0" smtClean="0"/>
              <a:t>Old lights vs. new lights</a:t>
            </a:r>
          </a:p>
          <a:p>
            <a:r>
              <a:rPr lang="en-US" dirty="0" smtClean="0"/>
              <a:t>Great Awakening = emphasis on direct, emotive spirituality.</a:t>
            </a:r>
          </a:p>
          <a:p>
            <a:pPr lvl="1"/>
            <a:r>
              <a:rPr lang="en-US" dirty="0" smtClean="0"/>
              <a:t>Begins new American identity.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www.youtube.com/watch?v=n-dk4-HBNWQ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0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260" r="-59260"/>
          <a:stretch>
            <a:fillRect/>
          </a:stretch>
        </p:blipFill>
        <p:spPr>
          <a:xfrm>
            <a:off x="429926" y="150502"/>
            <a:ext cx="10865603" cy="5975663"/>
          </a:xfrm>
        </p:spPr>
      </p:pic>
    </p:spTree>
    <p:extLst>
      <p:ext uri="{BB962C8B-B14F-4D97-AF65-F5344CB8AC3E}">
        <p14:creationId xmlns:p14="http://schemas.microsoft.com/office/powerpoint/2010/main" val="1461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H. Colonial governments and imperial policy in British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1. Colonial governments and imperial policy in British North America</a:t>
            </a:r>
          </a:p>
          <a:p>
            <a:r>
              <a:rPr lang="en-US" dirty="0" smtClean="0"/>
              <a:t>2. By 1775</a:t>
            </a:r>
          </a:p>
          <a:p>
            <a:pPr lvl="1"/>
            <a:r>
              <a:rPr lang="en-US" dirty="0" smtClean="0"/>
              <a:t>8 colonies have royal governors</a:t>
            </a:r>
          </a:p>
          <a:p>
            <a:pPr lvl="1"/>
            <a:r>
              <a:rPr lang="en-US" dirty="0" smtClean="0"/>
              <a:t>3 under proprietors</a:t>
            </a:r>
          </a:p>
          <a:p>
            <a:pPr lvl="1"/>
            <a:r>
              <a:rPr lang="en-US" dirty="0" smtClean="0"/>
              <a:t>2 elected own governors</a:t>
            </a:r>
          </a:p>
          <a:p>
            <a:r>
              <a:rPr lang="en-US" dirty="0" smtClean="0"/>
              <a:t>Nearly every colony had 2-house legislative body</a:t>
            </a:r>
          </a:p>
          <a:p>
            <a:r>
              <a:rPr lang="en-US" dirty="0" smtClean="0"/>
              <a:t>Upper house = council; appointed by crown</a:t>
            </a:r>
          </a:p>
          <a:p>
            <a:r>
              <a:rPr lang="en-US" dirty="0" smtClean="0"/>
              <a:t>Lower house  = elected by the people</a:t>
            </a:r>
          </a:p>
          <a:p>
            <a:pPr lvl="1"/>
            <a:r>
              <a:rPr lang="en-US" dirty="0" smtClean="0"/>
              <a:t>Not many governors popular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 Revolutionary Era</a:t>
            </a:r>
            <a:br>
              <a:rPr lang="en-US" dirty="0" smtClean="0"/>
            </a:br>
            <a:r>
              <a:rPr lang="en-US" dirty="0" smtClean="0"/>
              <a:t>1754-1789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4191000" cy="712788"/>
          </a:xfrm>
        </p:spPr>
        <p:txBody>
          <a:bodyPr/>
          <a:lstStyle/>
          <a:p>
            <a:r>
              <a:rPr lang="en-US" sz="3200" dirty="0"/>
              <a:t>A</a:t>
            </a:r>
            <a:r>
              <a:rPr lang="en-US" sz="3200" dirty="0"/>
              <a:t>. New France Sets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963" y="712789"/>
            <a:ext cx="5332412" cy="5761037"/>
          </a:xfrm>
        </p:spPr>
        <p:txBody>
          <a:bodyPr/>
          <a:lstStyle/>
          <a:p>
            <a:r>
              <a:rPr lang="en-US" sz="2200" dirty="0"/>
              <a:t>New France had beavers – fur trade</a:t>
            </a:r>
          </a:p>
          <a:p>
            <a:r>
              <a:rPr lang="en-US" sz="2200" dirty="0"/>
              <a:t>French Catholic priests – Jesuits goes to convert natives</a:t>
            </a:r>
          </a:p>
          <a:p>
            <a:r>
              <a:rPr lang="en-US" sz="2200" dirty="0"/>
              <a:t>Antoine Cadillac – founds Detroit in 1701</a:t>
            </a:r>
          </a:p>
          <a:p>
            <a:r>
              <a:rPr lang="en-US" sz="2200" dirty="0"/>
              <a:t>Robert La Salle – explores Mississippi &amp; Gulf</a:t>
            </a:r>
          </a:p>
          <a:p>
            <a:pPr lvl="1"/>
            <a:r>
              <a:rPr lang="en-US" sz="2200" dirty="0"/>
              <a:t>Names Louisiana</a:t>
            </a:r>
          </a:p>
          <a:p>
            <a:pPr lvl="1"/>
            <a:r>
              <a:rPr lang="en-US" sz="2200" dirty="0"/>
              <a:t>To block Spanish on Gulf of Mexico</a:t>
            </a:r>
          </a:p>
          <a:p>
            <a:pPr lvl="1"/>
            <a:r>
              <a:rPr lang="en-US" sz="2200" dirty="0"/>
              <a:t>Founded New Orleans in 1718</a:t>
            </a:r>
          </a:p>
          <a:p>
            <a:pPr lvl="1"/>
            <a:r>
              <a:rPr lang="en-US" sz="2200" dirty="0"/>
              <a:t>Illinois – France’s garden empire of North America</a:t>
            </a:r>
          </a:p>
        </p:txBody>
      </p:sp>
      <p:pic>
        <p:nvPicPr>
          <p:cNvPr id="64516" name="Content Placeholder 4" descr="Lasallema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5535" b="-15535"/>
          <a:stretch>
            <a:fillRect/>
          </a:stretch>
        </p:blipFill>
        <p:spPr>
          <a:xfrm>
            <a:off x="7599363" y="3365500"/>
            <a:ext cx="3114740" cy="3492500"/>
          </a:xfrm>
        </p:spPr>
      </p:pic>
      <p:pic>
        <p:nvPicPr>
          <p:cNvPr id="64517" name="Picture 5" descr="nf-1759-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566" y="-1"/>
            <a:ext cx="3301434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3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APUS – Unit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1607-1783</a:t>
            </a:r>
          </a:p>
        </p:txBody>
      </p:sp>
    </p:spTree>
    <p:extLst>
      <p:ext uri="{BB962C8B-B14F-4D97-AF65-F5344CB8AC3E}">
        <p14:creationId xmlns:p14="http://schemas.microsoft.com/office/powerpoint/2010/main" val="3160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4429125" cy="660400"/>
          </a:xfrm>
        </p:spPr>
        <p:txBody>
          <a:bodyPr/>
          <a:lstStyle/>
          <a:p>
            <a:r>
              <a:rPr lang="en-US" sz="3200" dirty="0"/>
              <a:t>B</a:t>
            </a:r>
            <a:r>
              <a:rPr lang="en-US" sz="3200" dirty="0"/>
              <a:t>. Clash of Empires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1" y="935039"/>
            <a:ext cx="5421313" cy="5451475"/>
          </a:xfrm>
        </p:spPr>
        <p:txBody>
          <a:bodyPr/>
          <a:lstStyle/>
          <a:p>
            <a:r>
              <a:rPr lang="en-US" sz="2000"/>
              <a:t>War btwn France &amp; England to control North America in forms of 3 conflicts</a:t>
            </a:r>
          </a:p>
          <a:p>
            <a:pPr lvl="1"/>
            <a:r>
              <a:rPr lang="en-US" sz="2000"/>
              <a:t>King William’s War</a:t>
            </a:r>
          </a:p>
          <a:p>
            <a:pPr lvl="1"/>
            <a:r>
              <a:rPr lang="en-US" sz="2000"/>
              <a:t>Queen Anne’s War</a:t>
            </a:r>
          </a:p>
          <a:p>
            <a:r>
              <a:rPr lang="en-US" sz="2000"/>
              <a:t>Wars end 1713 with peace signed at Utrecht</a:t>
            </a:r>
          </a:p>
          <a:p>
            <a:r>
              <a:rPr lang="en-US" sz="2000"/>
              <a:t>France &amp; Spain beaten</a:t>
            </a:r>
          </a:p>
          <a:p>
            <a:pPr lvl="1"/>
            <a:r>
              <a:rPr lang="en-US" sz="2000"/>
              <a:t>French lands like Newfoundland &amp; Hudson Bay to England</a:t>
            </a:r>
          </a:p>
          <a:p>
            <a:r>
              <a:rPr lang="en-US" sz="2000"/>
              <a:t>1739 – War of Jenkins's ear btwn England &amp; Spain</a:t>
            </a:r>
          </a:p>
          <a:p>
            <a:pPr lvl="1"/>
            <a:r>
              <a:rPr lang="en-US" sz="2000"/>
              <a:t>Small battle turns into large war = King George's War in America</a:t>
            </a:r>
          </a:p>
          <a:p>
            <a:r>
              <a:rPr lang="en-US" sz="2000"/>
              <a:t>1748 England wins – but returns Louisbourg – upsetting New Englanders</a:t>
            </a:r>
          </a:p>
        </p:txBody>
      </p:sp>
      <p:pic>
        <p:nvPicPr>
          <p:cNvPr id="65540" name="Content Placeholder 4" descr="PG 93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321" r="-19321"/>
          <a:stretch>
            <a:fillRect/>
          </a:stretch>
        </p:blipFill>
        <p:spPr>
          <a:xfrm>
            <a:off x="8407400" y="935038"/>
            <a:ext cx="2260600" cy="2533650"/>
          </a:xfrm>
        </p:spPr>
      </p:pic>
      <p:pic>
        <p:nvPicPr>
          <p:cNvPr id="65541" name="Picture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463" y="3468688"/>
            <a:ext cx="254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5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58938" y="1"/>
            <a:ext cx="4513262" cy="614363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/>
              <a:t>. GW &amp; War w/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258" y="614364"/>
            <a:ext cx="5421993" cy="5495925"/>
          </a:xfrm>
        </p:spPr>
        <p:txBody>
          <a:bodyPr/>
          <a:lstStyle/>
          <a:p>
            <a:r>
              <a:rPr lang="en-US" sz="2000" dirty="0"/>
              <a:t>1754 – G. Washington sent to Ohio Country to secure lands</a:t>
            </a:r>
          </a:p>
          <a:p>
            <a:pPr lvl="1"/>
            <a:r>
              <a:rPr lang="en-US" sz="2000" dirty="0"/>
              <a:t>Virginians surrender July 4, 1754 *</a:t>
            </a:r>
          </a:p>
          <a:p>
            <a:pPr lvl="1"/>
            <a:r>
              <a:rPr lang="en-US" sz="2000" dirty="0"/>
              <a:t>1755 – Brits uproot Acadians - moved to LA</a:t>
            </a:r>
          </a:p>
          <a:p>
            <a:pPr lvl="1"/>
            <a:endParaRPr lang="en-US" sz="2000" dirty="0"/>
          </a:p>
          <a:p>
            <a:r>
              <a:rPr lang="en-US" sz="2000" dirty="0"/>
              <a:t>French Indian War (7 Yrs War) starts 1754</a:t>
            </a:r>
          </a:p>
          <a:p>
            <a:pPr lvl="1"/>
            <a:r>
              <a:rPr lang="en-US" sz="2000" dirty="0"/>
              <a:t>Fought in Am, E, WI, Phil, </a:t>
            </a:r>
            <a:r>
              <a:rPr lang="en-US" sz="2000" dirty="0" err="1"/>
              <a:t>Af</a:t>
            </a:r>
            <a:r>
              <a:rPr lang="en-US" sz="2000" dirty="0"/>
              <a:t>, &amp; on the ocean</a:t>
            </a:r>
          </a:p>
          <a:p>
            <a:pPr lvl="1"/>
            <a:r>
              <a:rPr lang="en-US" sz="2000" dirty="0"/>
              <a:t>In Europe – adversaries involved B &amp; </a:t>
            </a:r>
            <a:r>
              <a:rPr lang="en-US" sz="2000" dirty="0" err="1"/>
              <a:t>Pru</a:t>
            </a:r>
            <a:r>
              <a:rPr lang="en-US" sz="2000" dirty="0"/>
              <a:t>, vs. F, S, A &amp; R</a:t>
            </a:r>
          </a:p>
          <a:p>
            <a:pPr lvl="1"/>
            <a:endParaRPr lang="en-US" sz="2000" dirty="0"/>
          </a:p>
          <a:p>
            <a:r>
              <a:rPr lang="en-US" sz="2000" dirty="0"/>
              <a:t>Albany Congress </a:t>
            </a:r>
          </a:p>
          <a:p>
            <a:pPr lvl="1"/>
            <a:r>
              <a:rPr lang="en-US" sz="1800" dirty="0"/>
              <a:t>met 1754 – only 7:13 delegates met</a:t>
            </a:r>
          </a:p>
          <a:p>
            <a:pPr lvl="1"/>
            <a:r>
              <a:rPr lang="en-US" sz="1800" dirty="0"/>
              <a:t>Attempts to unite colonies</a:t>
            </a:r>
          </a:p>
        </p:txBody>
      </p:sp>
      <p:pic>
        <p:nvPicPr>
          <p:cNvPr id="66564" name="Content Placeholder 4" descr="1772 Peale of George Washingt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050" r="-4050"/>
          <a:stretch>
            <a:fillRect/>
          </a:stretch>
        </p:blipFill>
        <p:spPr>
          <a:xfrm>
            <a:off x="7999414" y="1"/>
            <a:ext cx="2668587" cy="2989263"/>
          </a:xfrm>
        </p:spPr>
      </p:pic>
      <p:pic>
        <p:nvPicPr>
          <p:cNvPr id="66565" name="Picture 6" descr="pursuit-of-happiness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2214" y="3765550"/>
            <a:ext cx="31257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8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6500813" cy="612775"/>
          </a:xfrm>
        </p:spPr>
        <p:txBody>
          <a:bodyPr/>
          <a:lstStyle/>
          <a:p>
            <a:r>
              <a:rPr lang="en-US" sz="3200" dirty="0"/>
              <a:t>D</a:t>
            </a:r>
            <a:r>
              <a:rPr lang="en-US" sz="3200" dirty="0"/>
              <a:t>. Braddock’s Blunder &amp; Aftermath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612776"/>
            <a:ext cx="4743450" cy="5980113"/>
          </a:xfrm>
        </p:spPr>
        <p:txBody>
          <a:bodyPr/>
          <a:lstStyle/>
          <a:p>
            <a:r>
              <a:rPr lang="en-US" dirty="0" smtClean="0"/>
              <a:t>1755 – General Braddock &amp; Fort Duquesne</a:t>
            </a:r>
          </a:p>
          <a:p>
            <a:pPr lvl="1"/>
            <a:r>
              <a:rPr lang="en-US" dirty="0" smtClean="0"/>
              <a:t>Brit forces slaughtered &amp; Braddock dies</a:t>
            </a:r>
          </a:p>
          <a:p>
            <a:pPr lvl="1"/>
            <a:r>
              <a:rPr lang="en-US" dirty="0" smtClean="0"/>
              <a:t>Entire PA &amp; NC frontier open for attack</a:t>
            </a:r>
          </a:p>
          <a:p>
            <a:pPr lvl="1"/>
            <a:r>
              <a:rPr lang="en-US" dirty="0" smtClean="0"/>
              <a:t>GW, w/300 men tried to defend area</a:t>
            </a:r>
          </a:p>
          <a:p>
            <a:r>
              <a:rPr lang="en-US" dirty="0" smtClean="0"/>
              <a:t>1756 – British launches full-scale invasion of Canada</a:t>
            </a:r>
          </a:p>
        </p:txBody>
      </p:sp>
      <p:pic>
        <p:nvPicPr>
          <p:cNvPr id="67588" name="Content Placeholder 4" descr="Benjamin_West_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9637" b="-29637"/>
          <a:stretch>
            <a:fillRect/>
          </a:stretch>
        </p:blipFill>
        <p:spPr>
          <a:xfrm>
            <a:off x="6267450" y="1"/>
            <a:ext cx="4400550" cy="4930775"/>
          </a:xfrm>
        </p:spPr>
      </p:pic>
    </p:spTree>
    <p:extLst>
      <p:ext uri="{BB962C8B-B14F-4D97-AF65-F5344CB8AC3E}">
        <p14:creationId xmlns:p14="http://schemas.microsoft.com/office/powerpoint/2010/main" val="8016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6627813" cy="595313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/>
              <a:t>. Pitt’s Victory &amp; People of Destiny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595314"/>
            <a:ext cx="6826250" cy="6262687"/>
          </a:xfrm>
        </p:spPr>
        <p:txBody>
          <a:bodyPr>
            <a:normAutofit/>
          </a:bodyPr>
          <a:lstStyle/>
          <a:p>
            <a:r>
              <a:rPr lang="en-US" sz="2000" dirty="0"/>
              <a:t>1757 – William Pitt </a:t>
            </a:r>
            <a:r>
              <a:rPr lang="en-US" sz="2000" dirty="0"/>
              <a:t>-</a:t>
            </a:r>
            <a:r>
              <a:rPr lang="en-US" sz="2000" dirty="0"/>
              <a:t> leader in London </a:t>
            </a:r>
            <a:r>
              <a:rPr lang="en-US" sz="2000" dirty="0" err="1"/>
              <a:t>gov</a:t>
            </a:r>
            <a:endParaRPr lang="en-US" sz="2000" dirty="0"/>
          </a:p>
          <a:p>
            <a:pPr lvl="1"/>
            <a:r>
              <a:rPr lang="en-US" sz="2000" dirty="0"/>
              <a:t>GB Attacks </a:t>
            </a:r>
            <a:r>
              <a:rPr lang="en-US" sz="2000" dirty="0" err="1"/>
              <a:t>Louisbourg</a:t>
            </a:r>
            <a:r>
              <a:rPr lang="en-US" sz="2000" dirty="0"/>
              <a:t> 1758</a:t>
            </a:r>
          </a:p>
          <a:p>
            <a:r>
              <a:rPr lang="en-US" sz="2000" dirty="0"/>
              <a:t>General James Wolfe for Battle of Quebec (1759)</a:t>
            </a:r>
          </a:p>
          <a:p>
            <a:pPr lvl="1"/>
            <a:r>
              <a:rPr lang="en-US" sz="2000" dirty="0"/>
              <a:t>Two sides on the Plains of Abraham – both leaders die</a:t>
            </a:r>
          </a:p>
          <a:p>
            <a:pPr lvl="1"/>
            <a:r>
              <a:rPr lang="en-US" sz="2000" dirty="0"/>
              <a:t>Montreal falls 1760</a:t>
            </a:r>
          </a:p>
          <a:p>
            <a:r>
              <a:rPr lang="en-US" sz="2000" dirty="0"/>
              <a:t>Treaty of Paris (1763)</a:t>
            </a:r>
          </a:p>
          <a:p>
            <a:pPr lvl="1"/>
            <a:r>
              <a:rPr lang="en-US" sz="2000" dirty="0"/>
              <a:t>Ends battle &amp; French power out of North America</a:t>
            </a:r>
          </a:p>
          <a:p>
            <a:r>
              <a:rPr lang="en-US" sz="2000" dirty="0"/>
              <a:t>Inter-colonial disunity caused by enormous distances</a:t>
            </a:r>
          </a:p>
          <a:p>
            <a:pPr lvl="1"/>
            <a:r>
              <a:rPr lang="en-US" sz="2000" dirty="0"/>
              <a:t>Geographical barriers</a:t>
            </a:r>
          </a:p>
          <a:p>
            <a:pPr lvl="1"/>
            <a:r>
              <a:rPr lang="en-US" sz="2000" dirty="0"/>
              <a:t>Conflicting religions</a:t>
            </a:r>
          </a:p>
          <a:p>
            <a:pPr lvl="1"/>
            <a:r>
              <a:rPr lang="en-US" sz="2000" dirty="0"/>
              <a:t>Varied nationalities</a:t>
            </a:r>
          </a:p>
          <a:p>
            <a:pPr lvl="1"/>
            <a:r>
              <a:rPr lang="en-US" sz="2000" dirty="0"/>
              <a:t>Diff colonial </a:t>
            </a:r>
            <a:r>
              <a:rPr lang="en-US" sz="2000" dirty="0" err="1"/>
              <a:t>govs</a:t>
            </a:r>
            <a:endParaRPr lang="en-US" sz="2000" dirty="0"/>
          </a:p>
          <a:p>
            <a:r>
              <a:rPr lang="en-US" sz="2000" dirty="0"/>
              <a:t>1763 – Ottawa chief, Pontiac led raids in Ohio country. Takes over Detroit. </a:t>
            </a:r>
          </a:p>
          <a:p>
            <a:r>
              <a:rPr lang="en-US" sz="2000" dirty="0"/>
              <a:t>England – </a:t>
            </a:r>
            <a:r>
              <a:rPr lang="en-US" sz="2000" b="1" dirty="0"/>
              <a:t>Proclamation of 1763 </a:t>
            </a:r>
            <a:r>
              <a:rPr lang="en-US" sz="2000" dirty="0"/>
              <a:t>– no settlement beyond Appalachians – colonists disregards.</a:t>
            </a:r>
          </a:p>
        </p:txBody>
      </p:sp>
      <p:pic>
        <p:nvPicPr>
          <p:cNvPr id="68612" name="Content Placeholder 4" descr="images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067" b="-26067"/>
          <a:stretch>
            <a:fillRect/>
          </a:stretch>
        </p:blipFill>
        <p:spPr>
          <a:xfrm>
            <a:off x="8601076" y="2395539"/>
            <a:ext cx="2066925" cy="2314575"/>
          </a:xfrm>
        </p:spPr>
      </p:pic>
      <p:pic>
        <p:nvPicPr>
          <p:cNvPr id="68613" name="Picture 6" descr="WilliamPittL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6" y="1"/>
            <a:ext cx="20669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524000" y="3176"/>
            <a:ext cx="6083300" cy="542925"/>
          </a:xfrm>
        </p:spPr>
        <p:txBody>
          <a:bodyPr>
            <a:normAutofit/>
          </a:bodyPr>
          <a:lstStyle/>
          <a:p>
            <a:r>
              <a:rPr lang="en-US" sz="3200" dirty="0"/>
              <a:t>II. Road to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776" y="835025"/>
            <a:ext cx="4911725" cy="5308600"/>
          </a:xfrm>
        </p:spPr>
        <p:txBody>
          <a:bodyPr/>
          <a:lstStyle/>
          <a:p>
            <a:r>
              <a:rPr lang="en-US" sz="2400" dirty="0"/>
              <a:t>A. Deep Roots</a:t>
            </a:r>
          </a:p>
          <a:p>
            <a:pPr lvl="1"/>
            <a:r>
              <a:rPr lang="en-US" sz="2000" dirty="0"/>
              <a:t>1) Republicanism – citizens willingly submit their rights for common good.</a:t>
            </a:r>
          </a:p>
          <a:p>
            <a:pPr lvl="1"/>
            <a:r>
              <a:rPr lang="en-US" sz="2000" dirty="0"/>
              <a:t>2) Radical Whigs – grp of British political commentators; be on guard for corruption.</a:t>
            </a:r>
          </a:p>
          <a:p>
            <a:pPr lvl="1"/>
            <a:endParaRPr lang="en-US" sz="2000" dirty="0"/>
          </a:p>
          <a:p>
            <a:r>
              <a:rPr lang="en-US" sz="2000" dirty="0"/>
              <a:t>Mercantilism &amp; colonial grievances begins </a:t>
            </a:r>
            <a:r>
              <a:rPr lang="en-US" sz="2000" dirty="0" err="1"/>
              <a:t>w</a:t>
            </a:r>
            <a:r>
              <a:rPr lang="en-US" sz="2000" dirty="0"/>
              <a:t>/ Navigation Laws of 1650</a:t>
            </a:r>
          </a:p>
          <a:p>
            <a:pPr lvl="1"/>
            <a:r>
              <a:rPr lang="en-US" sz="2000" dirty="0"/>
              <a:t>Colonial goods to Britain via British vessels</a:t>
            </a:r>
          </a:p>
          <a:p>
            <a:pPr lvl="1"/>
            <a:r>
              <a:rPr lang="en-US" sz="2000" dirty="0"/>
              <a:t>Aim to hurt Dutch rivals</a:t>
            </a:r>
          </a:p>
        </p:txBody>
      </p:sp>
      <p:pic>
        <p:nvPicPr>
          <p:cNvPr id="69636" name="Content Placeholder 4" descr="triangulartrade2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8772" b="-58772"/>
          <a:stretch>
            <a:fillRect/>
          </a:stretch>
        </p:blipFill>
        <p:spPr>
          <a:xfrm>
            <a:off x="6438900" y="-365125"/>
            <a:ext cx="3771900" cy="4227513"/>
          </a:xfrm>
        </p:spPr>
      </p:pic>
      <p:pic>
        <p:nvPicPr>
          <p:cNvPr id="69637" name="Picture 5" descr="triangulartrade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3862389"/>
            <a:ext cx="37719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3097213" cy="577850"/>
          </a:xfrm>
        </p:spPr>
        <p:txBody>
          <a:bodyPr>
            <a:normAutofit/>
          </a:bodyPr>
          <a:lstStyle/>
          <a:p>
            <a:r>
              <a:rPr lang="en-US" sz="3200"/>
              <a:t>B. Stamp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426" y="577851"/>
            <a:ext cx="7377113" cy="6067425"/>
          </a:xfrm>
        </p:spPr>
        <p:txBody>
          <a:bodyPr>
            <a:normAutofit/>
          </a:bodyPr>
          <a:lstStyle/>
          <a:p>
            <a:r>
              <a:rPr lang="en-US" sz="2000" dirty="0"/>
              <a:t>Brits – </a:t>
            </a:r>
            <a:r>
              <a:rPr lang="en-US" sz="2000" dirty="0" err="1"/>
              <a:t>lrg</a:t>
            </a:r>
            <a:r>
              <a:rPr lang="en-US" sz="2000" dirty="0"/>
              <a:t> debt due to F-I war</a:t>
            </a:r>
          </a:p>
          <a:p>
            <a:r>
              <a:rPr lang="en-US" sz="2000" dirty="0"/>
              <a:t>1763 – new Brit PM – George Grenville</a:t>
            </a:r>
          </a:p>
          <a:p>
            <a:pPr lvl="1"/>
            <a:r>
              <a:rPr lang="en-US" sz="2000" dirty="0"/>
              <a:t>Orders strict enforcement of Navigation Laws</a:t>
            </a:r>
          </a:p>
          <a:p>
            <a:pPr lvl="1"/>
            <a:r>
              <a:rPr lang="en-US" sz="2000" dirty="0"/>
              <a:t>Secures </a:t>
            </a:r>
            <a:r>
              <a:rPr lang="en-US" sz="2000" dirty="0" err="1"/>
              <a:t>fr</a:t>
            </a:r>
            <a:r>
              <a:rPr lang="en-US" sz="2000" dirty="0"/>
              <a:t> Parliament – Sugar Act (1764)</a:t>
            </a:r>
          </a:p>
          <a:p>
            <a:pPr lvl="1"/>
            <a:r>
              <a:rPr lang="en-US" sz="2000" dirty="0"/>
              <a:t>Quartering Act (1765)</a:t>
            </a:r>
          </a:p>
          <a:p>
            <a:r>
              <a:rPr lang="en-US" sz="2000" dirty="0"/>
              <a:t>1765 – Grenville imposes Stamp Act</a:t>
            </a:r>
          </a:p>
          <a:p>
            <a:pPr lvl="1"/>
            <a:r>
              <a:rPr lang="en-US" sz="2000" dirty="0"/>
              <a:t>Used to raise revenue to support military</a:t>
            </a:r>
          </a:p>
          <a:p>
            <a:r>
              <a:rPr lang="en-US" sz="2000" dirty="0"/>
              <a:t>Stamp Act Congress 1765 – NYC</a:t>
            </a:r>
          </a:p>
          <a:p>
            <a:pPr lvl="1"/>
            <a:r>
              <a:rPr lang="en-US" sz="2000" dirty="0"/>
              <a:t>27 delegates </a:t>
            </a:r>
            <a:r>
              <a:rPr lang="en-US" sz="2000" dirty="0" err="1"/>
              <a:t>fr</a:t>
            </a:r>
            <a:r>
              <a:rPr lang="en-US" sz="2000" dirty="0"/>
              <a:t> 9 colonies</a:t>
            </a:r>
          </a:p>
          <a:p>
            <a:pPr lvl="1"/>
            <a:r>
              <a:rPr lang="en-US" sz="2000" dirty="0"/>
              <a:t>Drew up grievances; wanting king to repeal Stamp Act</a:t>
            </a:r>
          </a:p>
          <a:p>
            <a:r>
              <a:rPr lang="en-US" sz="2000" dirty="0"/>
              <a:t>Non-importation Agreements begins</a:t>
            </a:r>
          </a:p>
          <a:p>
            <a:r>
              <a:rPr lang="en-US" sz="2000" dirty="0"/>
              <a:t>Sons of Liberty &amp; Daughters of Liberty enforces non-importation agreements</a:t>
            </a:r>
          </a:p>
          <a:p>
            <a:r>
              <a:rPr lang="en-US" sz="2000" dirty="0"/>
              <a:t>Stamp Act repealed 1766</a:t>
            </a:r>
          </a:p>
          <a:p>
            <a:pPr lvl="1"/>
            <a:r>
              <a:rPr lang="en-US" sz="2000" dirty="0"/>
              <a:t>But Declaratory Act passes</a:t>
            </a:r>
          </a:p>
        </p:txBody>
      </p:sp>
      <p:pic>
        <p:nvPicPr>
          <p:cNvPr id="70661" name="Picture 5" descr="sugar-s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1408" y="22225"/>
            <a:ext cx="1926593" cy="13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parliament stamp act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7806" y="1539764"/>
            <a:ext cx="1900195" cy="28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sons_of_liberty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2878" y="4474029"/>
            <a:ext cx="1699398" cy="21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9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4922838" cy="665163"/>
          </a:xfrm>
        </p:spPr>
        <p:txBody>
          <a:bodyPr/>
          <a:lstStyle/>
          <a:p>
            <a:r>
              <a:rPr lang="en-US" sz="2800"/>
              <a:t>C. Townshend Acts &amp;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615" y="665164"/>
            <a:ext cx="5288856" cy="5945187"/>
          </a:xfrm>
        </p:spPr>
        <p:txBody>
          <a:bodyPr/>
          <a:lstStyle/>
          <a:p>
            <a:r>
              <a:rPr lang="en-US" dirty="0" smtClean="0"/>
              <a:t>1767 – Brit Parliament passes Townshend Acts</a:t>
            </a:r>
          </a:p>
          <a:p>
            <a:pPr lvl="1"/>
            <a:r>
              <a:rPr lang="en-US" dirty="0" smtClean="0"/>
              <a:t>Tax on imported goods like glass &amp; paper</a:t>
            </a:r>
          </a:p>
          <a:p>
            <a:r>
              <a:rPr lang="en-US" dirty="0" smtClean="0"/>
              <a:t>1768 – 2 regiments landed in colonies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breakdown of laws</a:t>
            </a:r>
          </a:p>
          <a:p>
            <a:r>
              <a:rPr lang="en-US" dirty="0" smtClean="0"/>
              <a:t>March 5, 1770 – 60 Bostonians attack redcoats who opened fire</a:t>
            </a:r>
          </a:p>
          <a:p>
            <a:pPr lvl="1"/>
            <a:r>
              <a:rPr lang="en-US" dirty="0" smtClean="0"/>
              <a:t>Killing-wounding 11 men</a:t>
            </a:r>
          </a:p>
          <a:p>
            <a:pPr lvl="2"/>
            <a:r>
              <a:rPr lang="en-US" dirty="0" err="1" smtClean="0"/>
              <a:t>Crispus</a:t>
            </a:r>
            <a:r>
              <a:rPr lang="en-US" dirty="0" smtClean="0"/>
              <a:t> Attucks</a:t>
            </a:r>
          </a:p>
          <a:p>
            <a:pPr lvl="1"/>
            <a:r>
              <a:rPr lang="en-US" dirty="0" smtClean="0"/>
              <a:t>Called Boston Massacre</a:t>
            </a:r>
          </a:p>
        </p:txBody>
      </p:sp>
      <p:pic>
        <p:nvPicPr>
          <p:cNvPr id="71684" name="Content Placeholder 4" descr="boston_massacre1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868" b="-11868"/>
          <a:stretch>
            <a:fillRect/>
          </a:stretch>
        </p:blipFill>
        <p:spPr>
          <a:xfrm>
            <a:off x="7220187" y="274825"/>
            <a:ext cx="3447813" cy="3863882"/>
          </a:xfrm>
        </p:spPr>
      </p:pic>
    </p:spTree>
    <p:extLst>
      <p:ext uri="{BB962C8B-B14F-4D97-AF65-F5344CB8AC3E}">
        <p14:creationId xmlns:p14="http://schemas.microsoft.com/office/powerpoint/2010/main" val="8579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335588" cy="717550"/>
          </a:xfrm>
        </p:spPr>
        <p:txBody>
          <a:bodyPr/>
          <a:lstStyle/>
          <a:p>
            <a:r>
              <a:rPr lang="en-US" sz="3000"/>
              <a:t>D. Committees &amp; Tea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6889" y="717551"/>
            <a:ext cx="6198497" cy="5857875"/>
          </a:xfrm>
        </p:spPr>
        <p:txBody>
          <a:bodyPr/>
          <a:lstStyle/>
          <a:p>
            <a:r>
              <a:rPr lang="en-US" sz="2000" dirty="0"/>
              <a:t>Lord North, persuades Parliament to repeal Townshend Acts</a:t>
            </a:r>
          </a:p>
          <a:p>
            <a:r>
              <a:rPr lang="en-US" sz="2000" dirty="0"/>
              <a:t>Samuel Adams, formed 1</a:t>
            </a:r>
            <a:r>
              <a:rPr lang="en-US" sz="2000" baseline="30000" dirty="0"/>
              <a:t>st</a:t>
            </a:r>
            <a:r>
              <a:rPr lang="en-US" sz="2000" dirty="0"/>
              <a:t> local committee of correspondence in MA 1772 (</a:t>
            </a:r>
            <a:r>
              <a:rPr lang="en-US" sz="2000" dirty="0" err="1"/>
              <a:t>SoL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Created by Am colonists to maintain communication </a:t>
            </a:r>
            <a:r>
              <a:rPr lang="en-US" sz="2000" dirty="0" err="1"/>
              <a:t>w</a:t>
            </a:r>
            <a:r>
              <a:rPr lang="en-US" sz="2000" dirty="0"/>
              <a:t>/others</a:t>
            </a:r>
          </a:p>
          <a:p>
            <a:r>
              <a:rPr lang="en-US" sz="2000" dirty="0"/>
              <a:t>March 1773, VA House of Burgess</a:t>
            </a:r>
          </a:p>
          <a:p>
            <a:pPr lvl="1"/>
            <a:r>
              <a:rPr lang="en-US" sz="1800" dirty="0"/>
              <a:t>proposed each colonial legislature appoint standing committee for correspondence</a:t>
            </a:r>
          </a:p>
          <a:p>
            <a:r>
              <a:rPr lang="en-US" sz="2000" dirty="0"/>
              <a:t>1773 – British East India Co – overstocked </a:t>
            </a:r>
            <a:r>
              <a:rPr lang="en-US" sz="2000" dirty="0" err="1"/>
              <a:t>w</a:t>
            </a:r>
            <a:r>
              <a:rPr lang="en-US" sz="2000" dirty="0"/>
              <a:t>/ 17 million lbs of tea.</a:t>
            </a:r>
          </a:p>
          <a:p>
            <a:pPr lvl="1"/>
            <a:r>
              <a:rPr lang="en-US" sz="2000" dirty="0"/>
              <a:t>London </a:t>
            </a:r>
            <a:r>
              <a:rPr lang="en-US" sz="2000" dirty="0" err="1"/>
              <a:t>govt</a:t>
            </a:r>
            <a:r>
              <a:rPr lang="en-US" sz="2000" dirty="0"/>
              <a:t> gives co. full monopoly</a:t>
            </a:r>
          </a:p>
          <a:p>
            <a:pPr lvl="1"/>
            <a:r>
              <a:rPr lang="en-US" sz="2000" dirty="0"/>
              <a:t>Boston harbor; Gov T. Hutchinson forces citizens to let ships unload tea</a:t>
            </a:r>
          </a:p>
          <a:p>
            <a:pPr lvl="1"/>
            <a:r>
              <a:rPr lang="en-US" sz="2000" dirty="0"/>
              <a:t>Dec. 16, 1773, Boston Tea Party</a:t>
            </a:r>
          </a:p>
        </p:txBody>
      </p:sp>
      <p:pic>
        <p:nvPicPr>
          <p:cNvPr id="72709" name="Picture 5" descr="prod_81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7526" y="2346512"/>
            <a:ext cx="12604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12726702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226" y="0"/>
            <a:ext cx="17557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images-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385" y="4467413"/>
            <a:ext cx="2781990" cy="2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2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2725738" cy="665163"/>
          </a:xfrm>
        </p:spPr>
        <p:txBody>
          <a:bodyPr/>
          <a:lstStyle/>
          <a:p>
            <a:r>
              <a:rPr lang="en-US" sz="2800"/>
              <a:t>E. Intolerable!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3615" y="665163"/>
            <a:ext cx="4977584" cy="5892800"/>
          </a:xfrm>
        </p:spPr>
        <p:txBody>
          <a:bodyPr/>
          <a:lstStyle/>
          <a:p>
            <a:r>
              <a:rPr lang="en-US" sz="2400" dirty="0"/>
              <a:t>1774; Parliament punishes MA </a:t>
            </a:r>
            <a:r>
              <a:rPr lang="en-US" sz="2400" dirty="0" err="1"/>
              <a:t>ppl</a:t>
            </a:r>
            <a:r>
              <a:rPr lang="en-US" sz="2400" dirty="0"/>
              <a:t> for Boston Tea Party</a:t>
            </a:r>
          </a:p>
          <a:p>
            <a:r>
              <a:rPr lang="en-US" sz="2400" dirty="0"/>
              <a:t>Parliament passes Intolerable Acts</a:t>
            </a:r>
          </a:p>
          <a:p>
            <a:pPr lvl="1"/>
            <a:r>
              <a:rPr lang="en-US" dirty="0" smtClean="0"/>
              <a:t>Restricts’ colonists rights</a:t>
            </a:r>
          </a:p>
          <a:p>
            <a:pPr lvl="1"/>
            <a:r>
              <a:rPr lang="en-US" dirty="0" smtClean="0"/>
              <a:t>Restrict town </a:t>
            </a:r>
            <a:r>
              <a:rPr lang="en-US" dirty="0" err="1" smtClean="0"/>
              <a:t>mtgs</a:t>
            </a:r>
            <a:endParaRPr lang="en-US" dirty="0" smtClean="0"/>
          </a:p>
          <a:p>
            <a:pPr lvl="1"/>
            <a:r>
              <a:rPr lang="en-US" dirty="0" smtClean="0"/>
              <a:t>Boston Port Act; closes Boston harbor </a:t>
            </a:r>
          </a:p>
          <a:p>
            <a:r>
              <a:rPr lang="en-US" sz="2400" dirty="0"/>
              <a:t>Quebec Act 1774;</a:t>
            </a:r>
          </a:p>
          <a:p>
            <a:pPr lvl="1"/>
            <a:r>
              <a:rPr lang="en-US" sz="2000" dirty="0"/>
              <a:t>Catholic French Canadians religious freedom</a:t>
            </a:r>
          </a:p>
          <a:p>
            <a:pPr lvl="1"/>
            <a:r>
              <a:rPr lang="en-US" dirty="0" smtClean="0"/>
              <a:t>Nullified Western claims of coast colonies</a:t>
            </a:r>
          </a:p>
        </p:txBody>
      </p:sp>
      <p:pic>
        <p:nvPicPr>
          <p:cNvPr id="73732" name="Content Placeholder 4" descr="intolerab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068" b="-62068"/>
          <a:stretch>
            <a:fillRect/>
          </a:stretch>
        </p:blipFill>
        <p:spPr>
          <a:xfrm>
            <a:off x="6681200" y="0"/>
            <a:ext cx="3986801" cy="4468812"/>
          </a:xfrm>
        </p:spPr>
      </p:pic>
    </p:spTree>
    <p:extLst>
      <p:ext uri="{BB962C8B-B14F-4D97-AF65-F5344CB8AC3E}">
        <p14:creationId xmlns:p14="http://schemas.microsoft.com/office/powerpoint/2010/main" val="8962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4191000" cy="665163"/>
          </a:xfrm>
        </p:spPr>
        <p:txBody>
          <a:bodyPr/>
          <a:lstStyle/>
          <a:p>
            <a:r>
              <a:rPr lang="en-US" sz="3200"/>
              <a:t>F.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665164"/>
            <a:ext cx="5337772" cy="6192837"/>
          </a:xfrm>
        </p:spPr>
        <p:txBody>
          <a:bodyPr/>
          <a:lstStyle/>
          <a:p>
            <a:r>
              <a:rPr lang="en-US" sz="2000" dirty="0"/>
              <a:t>1774, 1</a:t>
            </a:r>
            <a:r>
              <a:rPr lang="en-US" sz="2000" baseline="30000" dirty="0"/>
              <a:t>st</a:t>
            </a:r>
            <a:r>
              <a:rPr lang="en-US" sz="2000" dirty="0"/>
              <a:t> Continental Congress</a:t>
            </a:r>
          </a:p>
          <a:p>
            <a:pPr lvl="1"/>
            <a:r>
              <a:rPr lang="en-US" sz="2000" dirty="0"/>
              <a:t>Met in Philly, PA - redress grievances over Intolerable Acts</a:t>
            </a:r>
          </a:p>
          <a:p>
            <a:pPr lvl="1"/>
            <a:r>
              <a:rPr lang="en-US" sz="2000" dirty="0"/>
              <a:t>12 Colonies (no GA) 55 men</a:t>
            </a:r>
          </a:p>
          <a:p>
            <a:pPr lvl="1"/>
            <a:r>
              <a:rPr lang="en-US" sz="2000" dirty="0"/>
              <a:t>Drew up papers, including Declaration of Rights</a:t>
            </a:r>
          </a:p>
          <a:p>
            <a:pPr lvl="1"/>
            <a:r>
              <a:rPr lang="en-US" sz="2000" dirty="0"/>
              <a:t>Creation of The Association; called for complete boycott of Brit goods</a:t>
            </a:r>
          </a:p>
          <a:p>
            <a:r>
              <a:rPr lang="en-US" sz="2000" dirty="0"/>
              <a:t>April 1775; Brit commander to Lexington - seize provisions</a:t>
            </a:r>
          </a:p>
          <a:p>
            <a:pPr lvl="1"/>
            <a:r>
              <a:rPr lang="en-US" sz="2000" dirty="0"/>
              <a:t>Lexington Massacre; 8 Americans dead</a:t>
            </a:r>
          </a:p>
          <a:p>
            <a:pPr lvl="1"/>
            <a:r>
              <a:rPr lang="en-US" sz="2000" dirty="0"/>
              <a:t>Onto Concord, Brit forces met colonists resistance</a:t>
            </a:r>
          </a:p>
          <a:p>
            <a:pPr lvl="2"/>
            <a:r>
              <a:rPr lang="en-US" dirty="0" smtClean="0"/>
              <a:t>300 casualties &amp; 70 deaths</a:t>
            </a:r>
          </a:p>
          <a:p>
            <a:pPr lvl="1"/>
            <a:r>
              <a:rPr lang="en-US" sz="2000" dirty="0"/>
              <a:t>American Revolution begins</a:t>
            </a:r>
          </a:p>
        </p:txBody>
      </p:sp>
      <p:pic>
        <p:nvPicPr>
          <p:cNvPr id="74756" name="Content Placeholder 4" descr="First_Continental_Congress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7026730" y="-420688"/>
            <a:ext cx="3641271" cy="4081253"/>
          </a:xfrm>
        </p:spPr>
      </p:pic>
      <p:pic>
        <p:nvPicPr>
          <p:cNvPr id="74757" name="Picture 5" descr="lexingto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772" y="3765550"/>
            <a:ext cx="3806228" cy="25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5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7576"/>
            <a:ext cx="8432800" cy="6236543"/>
          </a:xfrm>
        </p:spPr>
        <p:txBody>
          <a:bodyPr>
            <a:normAutofit/>
          </a:bodyPr>
          <a:lstStyle/>
          <a:p>
            <a:r>
              <a:rPr lang="en-US" sz="4571" dirty="0"/>
              <a:t>A</a:t>
            </a:r>
            <a:r>
              <a:rPr lang="en-US" sz="4571" dirty="0"/>
              <a:t>. Resistance to colonial authority: </a:t>
            </a:r>
            <a:r>
              <a:rPr lang="en-US" sz="3700" dirty="0"/>
              <a:t>Bacon’s Rebellion, the Glorious Revolution, </a:t>
            </a:r>
            <a:r>
              <a:rPr lang="en-US" sz="3700" dirty="0"/>
              <a:t>&amp;</a:t>
            </a:r>
            <a:r>
              <a:rPr lang="en-US" sz="3700" dirty="0"/>
              <a:t> the Pueblo Revolt</a:t>
            </a:r>
          </a:p>
          <a:p>
            <a:r>
              <a:rPr lang="en-US" u="sng" dirty="0" smtClean="0"/>
              <a:t>1. Bacon’s Rebellion</a:t>
            </a:r>
          </a:p>
          <a:p>
            <a:r>
              <a:rPr lang="en-US" dirty="0" smtClean="0"/>
              <a:t>Freed indentured servants - no lands or equal rights.</a:t>
            </a:r>
          </a:p>
          <a:p>
            <a:r>
              <a:rPr lang="en-US" dirty="0" smtClean="0"/>
              <a:t>1676 – 1000 Virginians led by Nathaniel Bacon resented Governor Berkeley’s policies towards Indians.</a:t>
            </a:r>
          </a:p>
          <a:p>
            <a:r>
              <a:rPr lang="en-US" dirty="0" smtClean="0"/>
              <a:t>Bacon’s Rebellion – Class warfare</a:t>
            </a:r>
          </a:p>
          <a:p>
            <a:pPr lvl="1"/>
            <a:r>
              <a:rPr lang="en-US" dirty="0" smtClean="0"/>
              <a:t>Crowd attacks Natives</a:t>
            </a:r>
          </a:p>
          <a:p>
            <a:pPr lvl="1"/>
            <a:r>
              <a:rPr lang="en-US" dirty="0" smtClean="0"/>
              <a:t>Chases Berkeley out of Jamestown*</a:t>
            </a:r>
          </a:p>
          <a:p>
            <a:pPr lvl="1"/>
            <a:r>
              <a:rPr lang="en-US" dirty="0" smtClean="0"/>
              <a:t>Africa for labor</a:t>
            </a:r>
          </a:p>
        </p:txBody>
      </p:sp>
    </p:spTree>
    <p:extLst>
      <p:ext uri="{BB962C8B-B14F-4D97-AF65-F5344CB8AC3E}">
        <p14:creationId xmlns:p14="http://schemas.microsoft.com/office/powerpoint/2010/main" val="18942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5580063" cy="612775"/>
          </a:xfrm>
        </p:spPr>
        <p:txBody>
          <a:bodyPr/>
          <a:lstStyle/>
          <a:p>
            <a:r>
              <a:rPr lang="en-US" sz="3200"/>
              <a:t>G. Imperial &amp; American +/-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612775"/>
            <a:ext cx="4648200" cy="5945188"/>
          </a:xfrm>
        </p:spPr>
        <p:txBody>
          <a:bodyPr/>
          <a:lstStyle/>
          <a:p>
            <a:r>
              <a:rPr lang="en-US" sz="2200" dirty="0"/>
              <a:t>Britain’s pop 3xs Am pop</a:t>
            </a:r>
          </a:p>
          <a:p>
            <a:r>
              <a:rPr lang="en-US" sz="2200" dirty="0"/>
              <a:t>Brit has greater econ &amp; navy</a:t>
            </a:r>
          </a:p>
          <a:p>
            <a:r>
              <a:rPr lang="en-US" sz="2200" dirty="0"/>
              <a:t>Same time of Am Rev, Ireland has rebellions, and French looking for revenge</a:t>
            </a:r>
          </a:p>
          <a:p>
            <a:r>
              <a:rPr lang="en-US" sz="2200" dirty="0"/>
              <a:t>Brit’s armies thinned out, not well supplied</a:t>
            </a:r>
          </a:p>
          <a:p>
            <a:pPr lvl="1"/>
            <a:r>
              <a:rPr lang="en-US" sz="2200" dirty="0"/>
              <a:t>Lord Dunmore, VA Royal </a:t>
            </a:r>
            <a:r>
              <a:rPr lang="en-US" sz="2200" dirty="0" err="1"/>
              <a:t>gov</a:t>
            </a:r>
            <a:r>
              <a:rPr lang="en-US" sz="2200" dirty="0"/>
              <a:t>; promises freedom for slaves if join Brit army</a:t>
            </a:r>
          </a:p>
          <a:p>
            <a:pPr lvl="1"/>
            <a:r>
              <a:rPr lang="en-US" sz="2200" dirty="0"/>
              <a:t>“Lord Dunmore’s Ethiopian Regiment”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12776"/>
            <a:ext cx="4495800" cy="5649913"/>
          </a:xfrm>
        </p:spPr>
        <p:txBody>
          <a:bodyPr/>
          <a:lstStyle/>
          <a:p>
            <a:r>
              <a:rPr lang="en-US" sz="2200" dirty="0"/>
              <a:t>Americans</a:t>
            </a:r>
          </a:p>
          <a:p>
            <a:r>
              <a:rPr lang="en-US" sz="2200" dirty="0"/>
              <a:t>French help from Marquis de Lafayette</a:t>
            </a:r>
          </a:p>
          <a:p>
            <a:r>
              <a:rPr lang="en-US" sz="2200" dirty="0"/>
              <a:t>Articles of Confederation was adopted in 1777;</a:t>
            </a:r>
          </a:p>
          <a:p>
            <a:pPr lvl="1"/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form of government</a:t>
            </a:r>
          </a:p>
          <a:p>
            <a:r>
              <a:rPr lang="en-US" sz="2200" dirty="0"/>
              <a:t>Lack of money; creation of “Continental” paper money</a:t>
            </a:r>
          </a:p>
          <a:p>
            <a:r>
              <a:rPr lang="en-US" sz="2200" dirty="0"/>
              <a:t>Valley Forge, PA – an example of heroes</a:t>
            </a:r>
          </a:p>
          <a:p>
            <a:pPr lvl="1"/>
            <a:r>
              <a:rPr lang="en-US" sz="2200" dirty="0"/>
              <a:t>No food for 3 days</a:t>
            </a:r>
          </a:p>
          <a:p>
            <a:pPr lvl="1"/>
            <a:r>
              <a:rPr lang="en-US" sz="2200" dirty="0"/>
              <a:t>Winter 1777-78 –freezing</a:t>
            </a:r>
          </a:p>
          <a:p>
            <a:pPr lvl="1"/>
            <a:r>
              <a:rPr lang="en-US" sz="2200" dirty="0"/>
              <a:t>German Baron von Steuben shapes Am Continental Army</a:t>
            </a:r>
          </a:p>
        </p:txBody>
      </p:sp>
    </p:spTree>
    <p:extLst>
      <p:ext uri="{BB962C8B-B14F-4D97-AF65-F5344CB8AC3E}">
        <p14:creationId xmlns:p14="http://schemas.microsoft.com/office/powerpoint/2010/main" val="6580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65938" cy="750888"/>
          </a:xfrm>
        </p:spPr>
        <p:txBody>
          <a:bodyPr/>
          <a:lstStyle/>
          <a:p>
            <a:r>
              <a:rPr lang="en-US" sz="3000" dirty="0"/>
              <a:t>III. America Secedes from the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424" y="750888"/>
            <a:ext cx="6640514" cy="6107112"/>
          </a:xfrm>
        </p:spPr>
        <p:txBody>
          <a:bodyPr>
            <a:normAutofit/>
          </a:bodyPr>
          <a:lstStyle/>
          <a:p>
            <a:r>
              <a:rPr lang="en-US" sz="1800" dirty="0"/>
              <a:t>A. Congress Drafts G. Washington</a:t>
            </a:r>
          </a:p>
          <a:p>
            <a:pPr lvl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Continental Congress selected G. Washington to head army</a:t>
            </a:r>
          </a:p>
          <a:p>
            <a:r>
              <a:rPr lang="en-US" sz="1800" dirty="0"/>
              <a:t>From April 1775 to July 1776, colonists on 2 sides</a:t>
            </a:r>
          </a:p>
          <a:p>
            <a:pPr lvl="1"/>
            <a:r>
              <a:rPr lang="en-US" sz="1800" dirty="0"/>
              <a:t>Professing loyalty to the king, yet raising armies</a:t>
            </a:r>
          </a:p>
          <a:p>
            <a:r>
              <a:rPr lang="en-US" sz="1800" dirty="0"/>
              <a:t>May 1775, Ethan Allen &amp; Benedict Arnold captures Ticonderoga &amp; Crown Point</a:t>
            </a:r>
          </a:p>
          <a:p>
            <a:pPr lvl="1"/>
            <a:r>
              <a:rPr lang="en-US" sz="1800" dirty="0"/>
              <a:t>Store of gunpowder &amp; artillery</a:t>
            </a:r>
          </a:p>
          <a:p>
            <a:r>
              <a:rPr lang="en-US" sz="1800" dirty="0"/>
              <a:t>June 1775, colonists capture Bunker Hill</a:t>
            </a:r>
          </a:p>
          <a:p>
            <a:pPr lvl="1"/>
            <a:r>
              <a:rPr lang="en-US" sz="1800" dirty="0"/>
              <a:t>Brits get it back</a:t>
            </a:r>
          </a:p>
          <a:p>
            <a:r>
              <a:rPr lang="en-US" sz="1800" dirty="0"/>
              <a:t>July 1775; 2</a:t>
            </a:r>
            <a:r>
              <a:rPr lang="en-US" sz="1800" baseline="30000" dirty="0"/>
              <a:t>nd</a:t>
            </a:r>
            <a:r>
              <a:rPr lang="en-US" sz="1800" dirty="0"/>
              <a:t> Continental Congress adopts “Olive Branch Petition”</a:t>
            </a:r>
          </a:p>
          <a:p>
            <a:pPr lvl="1"/>
            <a:r>
              <a:rPr lang="en-US" sz="1800" dirty="0"/>
              <a:t>Profession of loyalty to the king &amp; begged to stop hostilities</a:t>
            </a:r>
          </a:p>
          <a:p>
            <a:pPr lvl="1"/>
            <a:r>
              <a:rPr lang="en-US" sz="1800" dirty="0"/>
              <a:t>King rejects</a:t>
            </a:r>
          </a:p>
          <a:p>
            <a:pPr lvl="1"/>
            <a:r>
              <a:rPr lang="en-US" sz="1800" dirty="0"/>
              <a:t>Colonists now need to fight for independence or submit to Brit rule</a:t>
            </a:r>
          </a:p>
          <a:p>
            <a:r>
              <a:rPr lang="en-US" sz="1800" dirty="0"/>
              <a:t>August 1775, George III proclaims colonists in rebellion</a:t>
            </a:r>
          </a:p>
          <a:p>
            <a:pPr lvl="1"/>
            <a:r>
              <a:rPr lang="en-US" sz="1800" dirty="0"/>
              <a:t>Hires German Hessians to bring order to colonists</a:t>
            </a:r>
          </a:p>
        </p:txBody>
      </p:sp>
      <p:pic>
        <p:nvPicPr>
          <p:cNvPr id="77828" name="Content Placeholder 4" descr="2004-D03-1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120" b="-24120"/>
          <a:stretch>
            <a:fillRect/>
          </a:stretch>
        </p:blipFill>
        <p:spPr>
          <a:xfrm>
            <a:off x="8526464" y="4337954"/>
            <a:ext cx="2141537" cy="2400300"/>
          </a:xfrm>
        </p:spPr>
      </p:pic>
      <p:pic>
        <p:nvPicPr>
          <p:cNvPr id="77829" name="Picture 5" descr="3473_NpAdvHo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4264" y="265113"/>
            <a:ext cx="196373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ticonderoga_ma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6464" y="2438400"/>
            <a:ext cx="2141537" cy="18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3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5580063" cy="595313"/>
          </a:xfrm>
        </p:spPr>
        <p:txBody>
          <a:bodyPr/>
          <a:lstStyle/>
          <a:p>
            <a:r>
              <a:rPr lang="en-US" sz="3200"/>
              <a:t>B. Canada &amp; Common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125" y="869951"/>
            <a:ext cx="4981575" cy="5775325"/>
          </a:xfrm>
        </p:spPr>
        <p:txBody>
          <a:bodyPr/>
          <a:lstStyle/>
          <a:p>
            <a:r>
              <a:rPr lang="en-US" sz="1900" dirty="0"/>
              <a:t>October 1775; Brits burn Falmouth (Portland) Maine. </a:t>
            </a:r>
          </a:p>
          <a:p>
            <a:pPr lvl="1"/>
            <a:r>
              <a:rPr lang="en-US" sz="1900" dirty="0"/>
              <a:t>colonists attack Canada, but fail</a:t>
            </a:r>
          </a:p>
          <a:p>
            <a:r>
              <a:rPr lang="en-US" sz="1900" dirty="0"/>
              <a:t>January 1776, Brits set fire to Norfolk (VA?)</a:t>
            </a:r>
          </a:p>
          <a:p>
            <a:r>
              <a:rPr lang="en-US" sz="1900" dirty="0"/>
              <a:t>Many colonists still loyal </a:t>
            </a:r>
            <a:r>
              <a:rPr lang="en-US" sz="600" dirty="0"/>
              <a:t>1</a:t>
            </a:r>
          </a:p>
          <a:p>
            <a:r>
              <a:rPr lang="en-US" sz="1900" dirty="0"/>
              <a:t>Thomas Paine – releases a pamphlet title </a:t>
            </a:r>
            <a:r>
              <a:rPr lang="en-US" sz="1900" i="1" dirty="0"/>
              <a:t>Common Sense</a:t>
            </a:r>
            <a:endParaRPr lang="en-US" sz="1900" dirty="0"/>
          </a:p>
          <a:p>
            <a:pPr lvl="1"/>
            <a:r>
              <a:rPr lang="en-US" sz="1900" dirty="0"/>
              <a:t>Argued colonists outgrew English domination</a:t>
            </a:r>
          </a:p>
          <a:p>
            <a:pPr lvl="1"/>
            <a:r>
              <a:rPr lang="en-US" sz="1900" dirty="0"/>
              <a:t>should be given independence</a:t>
            </a:r>
          </a:p>
          <a:p>
            <a:pPr lvl="1"/>
            <a:r>
              <a:rPr lang="en-US" sz="1900" dirty="0"/>
              <a:t>Paine called for creation of a republic</a:t>
            </a:r>
          </a:p>
          <a:p>
            <a:pPr lvl="2"/>
            <a:r>
              <a:rPr lang="en-US" sz="1900" dirty="0" err="1"/>
              <a:t>Govt</a:t>
            </a:r>
            <a:r>
              <a:rPr lang="en-US" sz="1900" dirty="0"/>
              <a:t> power flowed from the people.</a:t>
            </a:r>
          </a:p>
        </p:txBody>
      </p:sp>
      <p:pic>
        <p:nvPicPr>
          <p:cNvPr id="78852" name="Content Placeholder 4" descr="commonsensepaine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1385" r="-21385"/>
          <a:stretch>
            <a:fillRect/>
          </a:stretch>
        </p:blipFill>
        <p:spPr>
          <a:xfrm>
            <a:off x="6354763" y="869951"/>
            <a:ext cx="4691062" cy="5256213"/>
          </a:xfrm>
        </p:spPr>
      </p:pic>
    </p:spTree>
    <p:extLst>
      <p:ext uri="{BB962C8B-B14F-4D97-AF65-F5344CB8AC3E}">
        <p14:creationId xmlns:p14="http://schemas.microsoft.com/office/powerpoint/2010/main" val="2082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7580313" cy="595313"/>
          </a:xfrm>
        </p:spPr>
        <p:txBody>
          <a:bodyPr/>
          <a:lstStyle/>
          <a:p>
            <a:r>
              <a:rPr lang="en-US" sz="3000"/>
              <a:t>C. Jefferson’s Declaration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126" y="869950"/>
            <a:ext cx="4957763" cy="5670550"/>
          </a:xfrm>
        </p:spPr>
        <p:txBody>
          <a:bodyPr/>
          <a:lstStyle/>
          <a:p>
            <a:r>
              <a:rPr lang="en-US" dirty="0" smtClean="0"/>
              <a:t>July 2, 1776, VA Richard Henry Lee’s resolution of independence passes</a:t>
            </a:r>
          </a:p>
          <a:p>
            <a:pPr lvl="1"/>
            <a:r>
              <a:rPr lang="en-US" dirty="0" smtClean="0"/>
              <a:t>Was formal declaration</a:t>
            </a:r>
          </a:p>
          <a:p>
            <a:r>
              <a:rPr lang="en-US" dirty="0" smtClean="0"/>
              <a:t>Thomas Jefferson, appointed to draft </a:t>
            </a:r>
            <a:r>
              <a:rPr lang="en-US" i="1" dirty="0" smtClean="0"/>
              <a:t>Declaration of Independence</a:t>
            </a:r>
          </a:p>
          <a:p>
            <a:pPr lvl="1"/>
            <a:r>
              <a:rPr lang="en-US" dirty="0" smtClean="0"/>
              <a:t>Formally approved July 4, 1776 by Congress</a:t>
            </a:r>
          </a:p>
          <a:p>
            <a:pPr lvl="1"/>
            <a:r>
              <a:rPr lang="en-US" dirty="0" smtClean="0"/>
              <a:t>28 paragraphs explaining wrongs done by King</a:t>
            </a:r>
          </a:p>
        </p:txBody>
      </p:sp>
      <p:pic>
        <p:nvPicPr>
          <p:cNvPr id="79876" name="Content Placeholder 4" descr="declaration-of-independence1776-us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304" r="-5304"/>
          <a:stretch>
            <a:fillRect/>
          </a:stretch>
        </p:blipFill>
        <p:spPr>
          <a:xfrm>
            <a:off x="7558088" y="595314"/>
            <a:ext cx="3092450" cy="3463925"/>
          </a:xfrm>
        </p:spPr>
      </p:pic>
      <p:pic>
        <p:nvPicPr>
          <p:cNvPr id="79877" name="Picture 5" descr="image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888" y="4059238"/>
            <a:ext cx="39306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3578225" cy="630238"/>
          </a:xfrm>
        </p:spPr>
        <p:txBody>
          <a:bodyPr/>
          <a:lstStyle/>
          <a:p>
            <a:r>
              <a:rPr lang="en-US" sz="2800"/>
              <a:t>D. Patriots &amp; Loyalists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425" y="630238"/>
            <a:ext cx="5695950" cy="6227762"/>
          </a:xfrm>
        </p:spPr>
        <p:txBody>
          <a:bodyPr/>
          <a:lstStyle/>
          <a:p>
            <a:r>
              <a:rPr lang="en-US" sz="2000" dirty="0"/>
              <a:t>During war – Loyalists = “Tories”</a:t>
            </a:r>
          </a:p>
          <a:p>
            <a:r>
              <a:rPr lang="en-US" sz="2000" dirty="0"/>
              <a:t>Patriots = “Whigs”</a:t>
            </a:r>
          </a:p>
          <a:p>
            <a:r>
              <a:rPr lang="en-US" sz="2000" dirty="0"/>
              <a:t>Loyalists made up of 16% of Am pop.</a:t>
            </a:r>
          </a:p>
          <a:p>
            <a:pPr lvl="1"/>
            <a:r>
              <a:rPr lang="en-US" sz="2000" dirty="0"/>
              <a:t>Many educated, wealthy, many Anglican</a:t>
            </a:r>
          </a:p>
          <a:p>
            <a:pPr lvl="1"/>
            <a:r>
              <a:rPr lang="en-US" sz="2000" dirty="0"/>
              <a:t>Mostly in cities like NY, Charleston, Quaker Penn, &amp; NJ</a:t>
            </a:r>
          </a:p>
          <a:p>
            <a:pPr lvl="1"/>
            <a:r>
              <a:rPr lang="en-US" sz="2000" dirty="0"/>
              <a:t>Least numbers in NE</a:t>
            </a:r>
          </a:p>
          <a:p>
            <a:r>
              <a:rPr lang="en-US" sz="2000" dirty="0"/>
              <a:t>Patriots – numerous</a:t>
            </a:r>
          </a:p>
          <a:p>
            <a:pPr lvl="1"/>
            <a:r>
              <a:rPr lang="en-US" sz="2000" dirty="0"/>
              <a:t>Presbyterianism &amp; Congregationalism flourished in NE</a:t>
            </a:r>
          </a:p>
          <a:p>
            <a:r>
              <a:rPr lang="en-US" sz="2000" dirty="0"/>
              <a:t>Loyalists were treated mildly in beginning</a:t>
            </a:r>
          </a:p>
          <a:p>
            <a:pPr lvl="1"/>
            <a:r>
              <a:rPr lang="en-US" sz="2000" dirty="0"/>
              <a:t>After </a:t>
            </a:r>
            <a:r>
              <a:rPr lang="en-US" sz="2000" dirty="0" err="1"/>
              <a:t>DoI</a:t>
            </a:r>
            <a:r>
              <a:rPr lang="en-US" sz="2000" dirty="0"/>
              <a:t>, treated harshly, even hanged.</a:t>
            </a:r>
          </a:p>
        </p:txBody>
      </p:sp>
      <p:pic>
        <p:nvPicPr>
          <p:cNvPr id="80900" name="Content Placeholder 4" descr="t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003" r="-6003"/>
          <a:stretch>
            <a:fillRect/>
          </a:stretch>
        </p:blipFill>
        <p:spPr>
          <a:xfrm>
            <a:off x="7764464" y="223838"/>
            <a:ext cx="2903537" cy="3255962"/>
          </a:xfrm>
        </p:spPr>
      </p:pic>
      <p:pic>
        <p:nvPicPr>
          <p:cNvPr id="80901" name="Picture 5" descr="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4463" y="3875088"/>
            <a:ext cx="228441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2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7127875" cy="717550"/>
          </a:xfrm>
        </p:spPr>
        <p:txBody>
          <a:bodyPr/>
          <a:lstStyle/>
          <a:p>
            <a:r>
              <a:rPr lang="en-US" sz="2800"/>
              <a:t>E. Washington @ Bay; Burgoyne’s Blunder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4509" y="717551"/>
            <a:ext cx="5970104" cy="5927725"/>
          </a:xfrm>
        </p:spPr>
        <p:txBody>
          <a:bodyPr/>
          <a:lstStyle/>
          <a:p>
            <a:r>
              <a:rPr lang="en-US" sz="2000" dirty="0"/>
              <a:t>Brits concentrated from NYC</a:t>
            </a:r>
          </a:p>
          <a:p>
            <a:r>
              <a:rPr lang="en-US" sz="2000" dirty="0"/>
              <a:t>1776 – GW overpowered by Brits in Battle of Long Island</a:t>
            </a:r>
          </a:p>
          <a:p>
            <a:pPr lvl="1"/>
            <a:r>
              <a:rPr lang="en-US" sz="2000" dirty="0"/>
              <a:t>GW goes to Manhattan</a:t>
            </a:r>
          </a:p>
          <a:p>
            <a:pPr lvl="1"/>
            <a:r>
              <a:rPr lang="en-US" sz="2000" dirty="0"/>
              <a:t>General Wm Howe </a:t>
            </a:r>
            <a:r>
              <a:rPr lang="en-US" sz="2000" dirty="0" err="1"/>
              <a:t>GW’s</a:t>
            </a:r>
            <a:r>
              <a:rPr lang="en-US" sz="2000" dirty="0"/>
              <a:t> foe</a:t>
            </a:r>
          </a:p>
          <a:p>
            <a:pPr lvl="1"/>
            <a:r>
              <a:rPr lang="en-US" sz="2000" dirty="0"/>
              <a:t>Dec. 26, 1776, GW surprises Hessians</a:t>
            </a:r>
          </a:p>
          <a:p>
            <a:r>
              <a:rPr lang="en-US" sz="2000" dirty="0"/>
              <a:t>England tried to separate NE from rest of colonies</a:t>
            </a:r>
          </a:p>
          <a:p>
            <a:pPr lvl="1"/>
            <a:r>
              <a:rPr lang="en-US" sz="2000" dirty="0"/>
              <a:t>General Burgoyne (B) from Lake Champlain, and General Howe (B) in NY</a:t>
            </a:r>
            <a:r>
              <a:rPr lang="en-US" sz="600" dirty="0"/>
              <a:t> 1</a:t>
            </a:r>
          </a:p>
          <a:p>
            <a:pPr lvl="1"/>
            <a:r>
              <a:rPr lang="en-US" sz="2000" dirty="0"/>
              <a:t>Battle of Saratoga – Gen Burgoyne surrenders to Horatio Gates on Oct. 17, 1777</a:t>
            </a:r>
          </a:p>
          <a:p>
            <a:pPr lvl="1"/>
            <a:r>
              <a:rPr lang="en-US" sz="2000" dirty="0"/>
              <a:t>Urgent win for Colonists – brings in France for support</a:t>
            </a:r>
          </a:p>
        </p:txBody>
      </p:sp>
      <p:pic>
        <p:nvPicPr>
          <p:cNvPr id="81924" name="Content Placeholder 4" descr="BurSurrend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3322" b="-33322"/>
          <a:stretch>
            <a:fillRect/>
          </a:stretch>
        </p:blipFill>
        <p:spPr>
          <a:xfrm>
            <a:off x="7694614" y="3525838"/>
            <a:ext cx="2973387" cy="3332162"/>
          </a:xfrm>
        </p:spPr>
      </p:pic>
      <p:pic>
        <p:nvPicPr>
          <p:cNvPr id="81925" name="Picture 5" descr="battle_long_island_ma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6476" y="0"/>
            <a:ext cx="20415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images-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4614" y="2084388"/>
            <a:ext cx="29733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3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524000" y="352425"/>
            <a:ext cx="3479800" cy="647700"/>
          </a:xfrm>
        </p:spPr>
        <p:txBody>
          <a:bodyPr>
            <a:normAutofit fontScale="90000"/>
          </a:bodyPr>
          <a:lstStyle/>
          <a:p>
            <a:r>
              <a:rPr lang="en-US" sz="2400"/>
              <a:t>F. Strange Bedfellows &amp; war goes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000126"/>
            <a:ext cx="4305300" cy="5857875"/>
          </a:xfrm>
        </p:spPr>
        <p:txBody>
          <a:bodyPr/>
          <a:lstStyle/>
          <a:p>
            <a:r>
              <a:rPr lang="en-US" sz="2400" dirty="0"/>
              <a:t>France secretly supplies colonists</a:t>
            </a:r>
          </a:p>
          <a:p>
            <a:r>
              <a:rPr lang="en-US" sz="2400" dirty="0"/>
              <a:t>Brits offered home rule after Saratoga</a:t>
            </a:r>
          </a:p>
          <a:p>
            <a:r>
              <a:rPr lang="en-US" sz="2400" dirty="0"/>
              <a:t>France didn’t want Brits to regain colonies for fear of West Indies and sugar</a:t>
            </a:r>
          </a:p>
          <a:p>
            <a:r>
              <a:rPr lang="en-US" sz="2400" dirty="0"/>
              <a:t>1778 –France openly ally’s themselves </a:t>
            </a:r>
            <a:r>
              <a:rPr lang="en-US" sz="2400" dirty="0" err="1"/>
              <a:t>w</a:t>
            </a:r>
            <a:r>
              <a:rPr lang="en-US" sz="2400" dirty="0"/>
              <a:t>/ Colonists</a:t>
            </a:r>
          </a:p>
          <a:p>
            <a:r>
              <a:rPr lang="en-US" sz="2400" dirty="0"/>
              <a:t>Spain &amp; Holland becomes allies against Brits by 1779</a:t>
            </a:r>
          </a:p>
          <a:p>
            <a:r>
              <a:rPr lang="en-US" sz="2400" dirty="0"/>
              <a:t>Brits evacuate Philly &amp; concentrate in NYC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52426"/>
            <a:ext cx="4289425" cy="6505575"/>
          </a:xfrm>
        </p:spPr>
        <p:txBody>
          <a:bodyPr/>
          <a:lstStyle/>
          <a:p>
            <a:r>
              <a:rPr lang="en-US" sz="2300" dirty="0"/>
              <a:t>G. Bad news &amp; the Frontier</a:t>
            </a:r>
          </a:p>
          <a:p>
            <a:pPr lvl="1"/>
            <a:r>
              <a:rPr lang="en-US" sz="2300" dirty="0"/>
              <a:t>General B. Arnold, turns traitor</a:t>
            </a:r>
          </a:p>
          <a:p>
            <a:pPr lvl="1"/>
            <a:r>
              <a:rPr lang="en-US" sz="2300" dirty="0"/>
              <a:t>General N. Greene succeeds in clearing Brits out of GA &amp; SC</a:t>
            </a:r>
          </a:p>
          <a:p>
            <a:r>
              <a:rPr lang="en-US" sz="2300" dirty="0"/>
              <a:t>Treaty of Fort </a:t>
            </a:r>
            <a:r>
              <a:rPr lang="en-US" sz="2300" dirty="0" err="1"/>
              <a:t>Stanwix</a:t>
            </a:r>
            <a:r>
              <a:rPr lang="en-US" sz="2300" dirty="0"/>
              <a:t> –</a:t>
            </a:r>
          </a:p>
          <a:p>
            <a:pPr lvl="1"/>
            <a:r>
              <a:rPr lang="en-US" sz="2300" dirty="0"/>
              <a:t>1784; 1</a:t>
            </a:r>
            <a:r>
              <a:rPr lang="en-US" sz="2300" baseline="30000" dirty="0"/>
              <a:t>st</a:t>
            </a:r>
            <a:r>
              <a:rPr lang="en-US" sz="2300" dirty="0"/>
              <a:t> treaty </a:t>
            </a:r>
            <a:r>
              <a:rPr lang="en-US" sz="2300" dirty="0" err="1"/>
              <a:t>btwn</a:t>
            </a:r>
            <a:r>
              <a:rPr lang="en-US" sz="2300" dirty="0"/>
              <a:t> US &amp; Indians signed by Iroquois</a:t>
            </a:r>
          </a:p>
          <a:p>
            <a:pPr lvl="1"/>
            <a:r>
              <a:rPr lang="en-US" sz="2300" dirty="0"/>
              <a:t>George Rogers Clark - plan to capture Brits in the wild of Illinois</a:t>
            </a:r>
          </a:p>
          <a:p>
            <a:pPr lvl="1"/>
            <a:r>
              <a:rPr lang="en-US" sz="2300" dirty="0"/>
              <a:t>John Paul Jones, father of the navy, employs </a:t>
            </a:r>
            <a:r>
              <a:rPr lang="en-US" sz="2300" dirty="0" err="1"/>
              <a:t>privateering</a:t>
            </a:r>
            <a:endParaRPr lang="en-US" sz="2300" dirty="0"/>
          </a:p>
        </p:txBody>
      </p:sp>
      <p:pic>
        <p:nvPicPr>
          <p:cNvPr id="82949" name="Picture 4" descr="300_49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720725"/>
            <a:ext cx="914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4865688" cy="682625"/>
          </a:xfrm>
        </p:spPr>
        <p:txBody>
          <a:bodyPr/>
          <a:lstStyle/>
          <a:p>
            <a:r>
              <a:rPr lang="en-US" sz="2800"/>
              <a:t>H. Yorktown &amp; Final Curtain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0" y="682626"/>
            <a:ext cx="6036706" cy="5927725"/>
          </a:xfrm>
        </p:spPr>
        <p:txBody>
          <a:bodyPr>
            <a:normAutofit/>
          </a:bodyPr>
          <a:lstStyle/>
          <a:p>
            <a:r>
              <a:rPr lang="en-US" sz="2100" dirty="0"/>
              <a:t>1780-81; US </a:t>
            </a:r>
            <a:r>
              <a:rPr lang="en-US" sz="2100" dirty="0" err="1"/>
              <a:t>govt</a:t>
            </a:r>
            <a:r>
              <a:rPr lang="en-US" sz="2100" dirty="0"/>
              <a:t> nearly bankrupt</a:t>
            </a:r>
          </a:p>
          <a:p>
            <a:r>
              <a:rPr lang="en-US" sz="2100" dirty="0"/>
              <a:t>Brit General Cornwallis falls back to Chesapeake Bay at Yorktown &amp; wait for reinforcements</a:t>
            </a:r>
          </a:p>
          <a:p>
            <a:r>
              <a:rPr lang="en-US" sz="2100" dirty="0"/>
              <a:t>Admiral de Grasse to assault Cornwallis by sea</a:t>
            </a:r>
          </a:p>
          <a:p>
            <a:r>
              <a:rPr lang="en-US" sz="2100" dirty="0"/>
              <a:t>GW </a:t>
            </a:r>
            <a:r>
              <a:rPr lang="en-US" sz="2100" dirty="0" err="1"/>
              <a:t>w</a:t>
            </a:r>
            <a:r>
              <a:rPr lang="en-US" sz="2100" dirty="0"/>
              <a:t>/ Rochambeau’s army corners Cornwallis</a:t>
            </a:r>
          </a:p>
          <a:p>
            <a:pPr lvl="1"/>
            <a:r>
              <a:rPr lang="en-US" sz="2100" dirty="0"/>
              <a:t>Surrenders October 19, 1781</a:t>
            </a:r>
          </a:p>
          <a:p>
            <a:r>
              <a:rPr lang="en-US" sz="2100" dirty="0"/>
              <a:t>Treaty of Paris 1783</a:t>
            </a:r>
          </a:p>
          <a:p>
            <a:pPr lvl="1"/>
            <a:r>
              <a:rPr lang="en-US" sz="2100" dirty="0"/>
              <a:t>Brits recognize USA’s independence</a:t>
            </a:r>
          </a:p>
          <a:p>
            <a:pPr lvl="1"/>
            <a:r>
              <a:rPr lang="en-US" sz="2100" dirty="0"/>
              <a:t>Florida to Spain</a:t>
            </a:r>
          </a:p>
          <a:p>
            <a:pPr lvl="1"/>
            <a:r>
              <a:rPr lang="en-US" sz="2100" dirty="0"/>
              <a:t>Brit grants boundaries</a:t>
            </a:r>
          </a:p>
          <a:p>
            <a:pPr lvl="1"/>
            <a:r>
              <a:rPr lang="en-US" sz="2100" dirty="0"/>
              <a:t>Yankees to retain fisheries in Newfoundland</a:t>
            </a:r>
          </a:p>
          <a:p>
            <a:pPr lvl="1"/>
            <a:r>
              <a:rPr lang="en-US" sz="2100" dirty="0"/>
              <a:t>Loyalists no longer prosecuted</a:t>
            </a:r>
          </a:p>
          <a:p>
            <a:r>
              <a:rPr lang="en-US" sz="2100" dirty="0"/>
              <a:t>BF, JA, &amp; JJ negotiated peace treaty</a:t>
            </a:r>
          </a:p>
        </p:txBody>
      </p:sp>
      <p:pic>
        <p:nvPicPr>
          <p:cNvPr id="83972" name="Content Placeholder 4" descr="cornwallis-surrend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949" b="-34949"/>
          <a:stretch>
            <a:fillRect/>
          </a:stretch>
        </p:blipFill>
        <p:spPr>
          <a:xfrm>
            <a:off x="7814706" y="1489076"/>
            <a:ext cx="2853294" cy="3197225"/>
          </a:xfrm>
        </p:spPr>
      </p:pic>
      <p:pic>
        <p:nvPicPr>
          <p:cNvPr id="83973" name="Picture 5" descr="battle-of-yorktown-17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776" y="153988"/>
            <a:ext cx="26892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1783claims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9764" y="4232276"/>
            <a:ext cx="24082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8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1617"/>
            <a:ext cx="8229600" cy="5524547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2. Glorious Revolution 1688</a:t>
            </a:r>
          </a:p>
          <a:p>
            <a:r>
              <a:rPr lang="en-US" dirty="0" smtClean="0"/>
              <a:t>A) Colonial Unity and Independence</a:t>
            </a:r>
          </a:p>
          <a:p>
            <a:pPr lvl="1"/>
            <a:r>
              <a:rPr lang="en-US" dirty="0" smtClean="0"/>
              <a:t>1643 – formation on New England Confederation*</a:t>
            </a:r>
          </a:p>
          <a:p>
            <a:r>
              <a:rPr lang="en-US" dirty="0" smtClean="0"/>
              <a:t>B) The 1</a:t>
            </a:r>
            <a:r>
              <a:rPr lang="en-US" baseline="30000" dirty="0" smtClean="0"/>
              <a:t>st</a:t>
            </a:r>
            <a:r>
              <a:rPr lang="en-US" dirty="0" smtClean="0"/>
              <a:t> American Revolution</a:t>
            </a:r>
          </a:p>
          <a:p>
            <a:pPr lvl="1"/>
            <a:r>
              <a:rPr lang="en-US" dirty="0" smtClean="0"/>
              <a:t>Dominion of New England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romote and strengthen </a:t>
            </a:r>
            <a:r>
              <a:rPr lang="en-US" b="1" dirty="0" smtClean="0"/>
              <a:t>ENGLISH NAVIGATION LAWS</a:t>
            </a:r>
          </a:p>
          <a:p>
            <a:pPr lvl="1"/>
            <a:r>
              <a:rPr lang="en-US" dirty="0" smtClean="0"/>
              <a:t>Sir Edmund Andros – “dictator”</a:t>
            </a:r>
          </a:p>
          <a:p>
            <a:pPr lvl="1"/>
            <a:r>
              <a:rPr lang="en-US" dirty="0" smtClean="0"/>
              <a:t>1688 Glorious Revolution</a:t>
            </a:r>
          </a:p>
          <a:p>
            <a:pPr lvl="1"/>
            <a:r>
              <a:rPr lang="en-US" dirty="0" smtClean="0"/>
              <a:t>1691 Massachusetts a Royal Colony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3. Pueblo Revolt – 1680 (Pope’s Rebellion)</a:t>
            </a:r>
          </a:p>
          <a:p>
            <a:r>
              <a:rPr lang="en-US" dirty="0"/>
              <a:t>B</a:t>
            </a:r>
            <a:r>
              <a:rPr lang="en-US" dirty="0" smtClean="0"/>
              <a:t>rutality of Spanish, &amp; rise of taxes</a:t>
            </a:r>
          </a:p>
          <a:p>
            <a:r>
              <a:rPr lang="en-US" dirty="0" smtClean="0"/>
              <a:t>Revolt </a:t>
            </a:r>
            <a:r>
              <a:rPr lang="en-US" dirty="0"/>
              <a:t>-</a:t>
            </a:r>
            <a:r>
              <a:rPr lang="en-US" dirty="0" smtClean="0"/>
              <a:t> drove Spanish settlers out – churches destroyed</a:t>
            </a:r>
          </a:p>
          <a:p>
            <a:r>
              <a:rPr lang="en-US" dirty="0" smtClean="0"/>
              <a:t>Defeated by Spanish 12 </a:t>
            </a:r>
            <a:r>
              <a:rPr lang="en-US" dirty="0" err="1" smtClean="0"/>
              <a:t>yrs</a:t>
            </a:r>
            <a:r>
              <a:rPr lang="en-US" dirty="0" smtClean="0"/>
              <a:t> later**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Religion, Population Growth &amp; Immigrants</a:t>
            </a:r>
            <a:endParaRPr lang="en-US" dirty="0"/>
          </a:p>
        </p:txBody>
      </p:sp>
      <p:pic>
        <p:nvPicPr>
          <p:cNvPr id="10" name="Content Placeholder 9" descr="Harvard-Universi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2821" b="-42821"/>
          <a:stretch>
            <a:fillRect/>
          </a:stretch>
        </p:blipFill>
        <p:spPr/>
      </p:pic>
      <p:pic>
        <p:nvPicPr>
          <p:cNvPr id="9" name="Content Placeholder 8" descr="Netherlands-16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3469" r="-3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42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0" y="209176"/>
            <a:ext cx="8432800" cy="6424706"/>
          </a:xfrm>
        </p:spPr>
        <p:txBody>
          <a:bodyPr>
            <a:normAutofit fontScale="70000" lnSpcReduction="20000"/>
          </a:bodyPr>
          <a:lstStyle/>
          <a:p>
            <a:r>
              <a:rPr lang="en-US" sz="6400" dirty="0"/>
              <a:t>B</a:t>
            </a:r>
            <a:r>
              <a:rPr lang="en-US" sz="6400" dirty="0"/>
              <a:t>. Religious Diversity in the American colonies</a:t>
            </a:r>
          </a:p>
          <a:p>
            <a:r>
              <a:rPr lang="en-US" sz="5100" dirty="0"/>
              <a:t>1</a:t>
            </a:r>
            <a:r>
              <a:rPr lang="en-US" sz="5100" dirty="0"/>
              <a:t>. Puritans – 1630s</a:t>
            </a:r>
          </a:p>
          <a:p>
            <a:pPr lvl="1"/>
            <a:r>
              <a:rPr lang="en-US" sz="5100" dirty="0"/>
              <a:t>C</a:t>
            </a:r>
            <a:r>
              <a:rPr lang="en-US" sz="5100" dirty="0"/>
              <a:t>hurches &amp; democracy in Congregational Church</a:t>
            </a:r>
          </a:p>
          <a:p>
            <a:pPr lvl="2"/>
            <a:r>
              <a:rPr lang="en-US" sz="5100" dirty="0"/>
              <a:t>Congregationalists</a:t>
            </a:r>
          </a:p>
          <a:p>
            <a:pPr lvl="1"/>
            <a:r>
              <a:rPr lang="en-US" sz="5100" dirty="0"/>
              <a:t>Mid 17</a:t>
            </a:r>
            <a:r>
              <a:rPr lang="en-US" sz="5100" baseline="30000" dirty="0"/>
              <a:t>th</a:t>
            </a:r>
            <a:r>
              <a:rPr lang="en-US" sz="5100" dirty="0"/>
              <a:t> C – new Puritan sermons</a:t>
            </a:r>
          </a:p>
          <a:p>
            <a:pPr lvl="2"/>
            <a:r>
              <a:rPr lang="en-US" sz="5100" dirty="0"/>
              <a:t>“Jeremiad”</a:t>
            </a:r>
          </a:p>
          <a:p>
            <a:pPr lvl="2"/>
            <a:r>
              <a:rPr lang="en-US" sz="5100" dirty="0"/>
              <a:t>1662 “Half-way Covenant”</a:t>
            </a:r>
          </a:p>
          <a:p>
            <a:pPr lvl="1"/>
            <a:r>
              <a:rPr lang="en-US" sz="5100" dirty="0"/>
              <a:t>Salem, Mass. </a:t>
            </a:r>
          </a:p>
          <a:p>
            <a:pPr lvl="2"/>
            <a:r>
              <a:rPr lang="en-US" sz="5100" dirty="0"/>
              <a:t>Conflicts on frontier </a:t>
            </a:r>
            <a:r>
              <a:rPr lang="en-US" sz="5100" dirty="0">
                <a:sym typeface="Wingdings"/>
              </a:rPr>
              <a:t></a:t>
            </a:r>
            <a:r>
              <a:rPr lang="en-US" sz="5100" dirty="0"/>
              <a:t>many coming into towns like Salem</a:t>
            </a:r>
          </a:p>
          <a:p>
            <a:pPr lvl="2"/>
            <a:r>
              <a:rPr lang="en-US" sz="5100" dirty="0"/>
              <a:t>Salem Witch trials</a:t>
            </a:r>
          </a:p>
        </p:txBody>
      </p:sp>
    </p:spTree>
    <p:extLst>
      <p:ext uri="{BB962C8B-B14F-4D97-AF65-F5344CB8AC3E}">
        <p14:creationId xmlns:p14="http://schemas.microsoft.com/office/powerpoint/2010/main" val="1826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0808"/>
            <a:ext cx="8447741" cy="6319904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C. Colonial North America – 1690-1754</a:t>
            </a:r>
          </a:p>
          <a:p>
            <a:endParaRPr lang="en-US" dirty="0" smtClean="0"/>
          </a:p>
          <a:p>
            <a:r>
              <a:rPr lang="en-US" dirty="0" smtClean="0"/>
              <a:t>Contributing factors – natural reproduction, immigrants, and slaves.  Population doubled every 25 years.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1. Population growth and immigration – early years difficult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2. New England residents:</a:t>
            </a:r>
          </a:p>
          <a:p>
            <a:endParaRPr lang="en-US" dirty="0" smtClean="0"/>
          </a:p>
          <a:p>
            <a:r>
              <a:rPr lang="en-US" dirty="0" smtClean="0"/>
              <a:t>3. New England – families migrated together.</a:t>
            </a:r>
          </a:p>
          <a:p>
            <a:pPr lvl="1"/>
            <a:r>
              <a:rPr lang="en-US" dirty="0" smtClean="0"/>
              <a:t>Women married young – average 6-10 children</a:t>
            </a:r>
          </a:p>
          <a:p>
            <a:pPr lvl="1"/>
            <a:r>
              <a:rPr lang="en-US" dirty="0" smtClean="0"/>
              <a:t>Women’s roles</a:t>
            </a:r>
          </a:p>
          <a:p>
            <a:pPr lvl="1"/>
            <a:r>
              <a:rPr lang="en-US" dirty="0" smtClean="0"/>
              <a:t>Men’s roles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4. Puritan lawmakers –women have no separate property rights</a:t>
            </a:r>
          </a:p>
          <a:p>
            <a:pPr lvl="1"/>
            <a:r>
              <a:rPr lang="en-US" dirty="0" smtClean="0"/>
              <a:t>Man dies, church got the property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5. Towns with 50 families – elementary schools</a:t>
            </a:r>
          </a:p>
          <a:p>
            <a:pPr lvl="1"/>
            <a:r>
              <a:rPr lang="en-US" dirty="0" smtClean="0"/>
              <a:t>Dominated by Congregationalists</a:t>
            </a:r>
          </a:p>
          <a:p>
            <a:pPr lvl="1"/>
            <a:r>
              <a:rPr lang="en-US" dirty="0" smtClean="0"/>
              <a:t>College highly regarded in NE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onored profession – ministry; </a:t>
            </a:r>
            <a:r>
              <a:rPr lang="en-US" dirty="0"/>
              <a:t>H</a:t>
            </a:r>
            <a:r>
              <a:rPr lang="en-US" dirty="0" smtClean="0"/>
              <a:t>ated – Lawyer</a:t>
            </a:r>
          </a:p>
        </p:txBody>
      </p:sp>
    </p:spTree>
    <p:extLst>
      <p:ext uri="{BB962C8B-B14F-4D97-AF65-F5344CB8AC3E}">
        <p14:creationId xmlns:p14="http://schemas.microsoft.com/office/powerpoint/2010/main" val="16827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02236"/>
            <a:ext cx="8229600" cy="5737411"/>
          </a:xfrm>
        </p:spPr>
        <p:txBody>
          <a:bodyPr>
            <a:normAutofit/>
          </a:bodyPr>
          <a:lstStyle/>
          <a:p>
            <a:r>
              <a:rPr lang="en-US" dirty="0" smtClean="0"/>
              <a:t>6. Chesapeake – Single men</a:t>
            </a:r>
          </a:p>
          <a:p>
            <a:r>
              <a:rPr lang="en-US" dirty="0" smtClean="0"/>
              <a:t>7. Indentured servitude</a:t>
            </a:r>
          </a:p>
          <a:p>
            <a:r>
              <a:rPr lang="en-US" dirty="0" smtClean="0"/>
              <a:t>1625 </a:t>
            </a:r>
          </a:p>
          <a:p>
            <a:pPr lvl="1"/>
            <a:r>
              <a:rPr lang="en-US" dirty="0" smtClean="0"/>
              <a:t>74% pop were men</a:t>
            </a:r>
            <a:endParaRPr lang="en-US" dirty="0"/>
          </a:p>
          <a:p>
            <a:pPr lvl="1"/>
            <a:r>
              <a:rPr lang="en-US" dirty="0" smtClean="0"/>
              <a:t>10% women</a:t>
            </a:r>
            <a:endParaRPr lang="en-US" dirty="0"/>
          </a:p>
          <a:p>
            <a:pPr lvl="1"/>
            <a:r>
              <a:rPr lang="en-US" dirty="0" smtClean="0"/>
              <a:t>16% children</a:t>
            </a:r>
          </a:p>
          <a:p>
            <a:r>
              <a:rPr lang="en-US" dirty="0" smtClean="0"/>
              <a:t>Bad environment – most don’t live to 20yo</a:t>
            </a:r>
          </a:p>
          <a:p>
            <a:r>
              <a:rPr lang="en-US" dirty="0" smtClean="0"/>
              <a:t>8. Tobacco industry – growth of population because of labor – indentured women</a:t>
            </a:r>
          </a:p>
          <a:p>
            <a:r>
              <a:rPr lang="en-US" dirty="0" smtClean="0"/>
              <a:t>Women – married young – married often</a:t>
            </a:r>
          </a:p>
          <a:p>
            <a:r>
              <a:rPr lang="en-US" dirty="0" smtClean="0"/>
              <a:t>9. Other reason for growth – slaves.</a:t>
            </a:r>
          </a:p>
        </p:txBody>
      </p:sp>
    </p:spTree>
    <p:extLst>
      <p:ext uri="{BB962C8B-B14F-4D97-AF65-F5344CB8AC3E}">
        <p14:creationId xmlns:p14="http://schemas.microsoft.com/office/powerpoint/2010/main" val="1873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angle_Tra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b="10970"/>
          <a:stretch>
            <a:fillRect/>
          </a:stretch>
        </p:blipFill>
        <p:spPr>
          <a:xfrm>
            <a:off x="1981200" y="418354"/>
            <a:ext cx="8229600" cy="6066117"/>
          </a:xfrm>
        </p:spPr>
      </p:pic>
    </p:spTree>
    <p:extLst>
      <p:ext uri="{BB962C8B-B14F-4D97-AF65-F5344CB8AC3E}">
        <p14:creationId xmlns:p14="http://schemas.microsoft.com/office/powerpoint/2010/main" val="706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2576</Words>
  <Application>Microsoft Macintosh PowerPoint</Application>
  <PresentationFormat>Widescreen</PresentationFormat>
  <Paragraphs>386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 Light</vt:lpstr>
      <vt:lpstr>Wingdings</vt:lpstr>
      <vt:lpstr>Arial</vt:lpstr>
      <vt:lpstr>Calibri</vt:lpstr>
      <vt:lpstr>Office Theme</vt:lpstr>
      <vt:lpstr>PowerPoint Presentation</vt:lpstr>
      <vt:lpstr>APUS – Unit Two</vt:lpstr>
      <vt:lpstr>PowerPoint Presentation</vt:lpstr>
      <vt:lpstr>PowerPoint Presentation</vt:lpstr>
      <vt:lpstr>Religion, Population Growth &amp; Immigrants</vt:lpstr>
      <vt:lpstr>PowerPoint Presentation</vt:lpstr>
      <vt:lpstr>PowerPoint Presentation</vt:lpstr>
      <vt:lpstr>PowerPoint Presentation</vt:lpstr>
      <vt:lpstr>PowerPoint Presentation</vt:lpstr>
      <vt:lpstr>D. Transatlantic trade &amp; the growth of Seaports</vt:lpstr>
      <vt:lpstr>PowerPoint Presentation</vt:lpstr>
      <vt:lpstr>E. The 18th C back country</vt:lpstr>
      <vt:lpstr>F. Growth of plantation economies and slave societies</vt:lpstr>
      <vt:lpstr>G. The Enlightenment &amp; the Great Awakening</vt:lpstr>
      <vt:lpstr>PowerPoint Presentation</vt:lpstr>
      <vt:lpstr>PowerPoint Presentation</vt:lpstr>
      <vt:lpstr>H. Colonial governments and imperial policy in British North America</vt:lpstr>
      <vt:lpstr>The American Revolutionary Era 1754-1789</vt:lpstr>
      <vt:lpstr>A. New France Sets Out</vt:lpstr>
      <vt:lpstr>B. Clash of Empires </vt:lpstr>
      <vt:lpstr>C. GW &amp; War w/ France</vt:lpstr>
      <vt:lpstr>D. Braddock’s Blunder &amp; Aftermath</vt:lpstr>
      <vt:lpstr>E. Pitt’s Victory &amp; People of Destiny</vt:lpstr>
      <vt:lpstr>II. Road to Revolution</vt:lpstr>
      <vt:lpstr>B. Stamp Act</vt:lpstr>
      <vt:lpstr>C. Townshend Acts &amp; Massacre</vt:lpstr>
      <vt:lpstr>D. Committees &amp; Tea Party</vt:lpstr>
      <vt:lpstr>E. Intolerable!</vt:lpstr>
      <vt:lpstr>F. Continental Congress</vt:lpstr>
      <vt:lpstr>G. Imperial &amp; American +/-</vt:lpstr>
      <vt:lpstr>III. America Secedes from the Empire</vt:lpstr>
      <vt:lpstr>B. Canada &amp; Common Sense</vt:lpstr>
      <vt:lpstr>C. Jefferson’s Declaration of Independence</vt:lpstr>
      <vt:lpstr>D. Patriots &amp; Loyalists</vt:lpstr>
      <vt:lpstr>E. Washington @ Bay; Burgoyne’s Blunder</vt:lpstr>
      <vt:lpstr>F. Strange Bedfellows &amp; war goes global</vt:lpstr>
      <vt:lpstr>H. Yorktown &amp; Final Curtain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2017-09-29T14:17:22Z</dcterms:created>
  <dcterms:modified xsi:type="dcterms:W3CDTF">2017-09-29T14:19:55Z</dcterms:modified>
</cp:coreProperties>
</file>