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9" r:id="rId3"/>
    <p:sldId id="258" r:id="rId4"/>
    <p:sldId id="257" r:id="rId5"/>
    <p:sldId id="260" r:id="rId6"/>
  </p:sldIdLst>
  <p:sldSz cx="9144000" cy="6858000" type="screen4x3"/>
  <p:notesSz cx="7086600" cy="9372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59333" autoAdjust="0"/>
  </p:normalViewPr>
  <p:slideViewPr>
    <p:cSldViewPr>
      <p:cViewPr varScale="1">
        <p:scale>
          <a:sx n="45" d="100"/>
          <a:sy n="45" d="100"/>
        </p:scale>
        <p:origin x="-188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952"/>
        <p:guide pos="223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100" y="0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/>
          <a:lstStyle>
            <a:lvl1pPr algn="r">
              <a:defRPr sz="1200"/>
            </a:lvl1pPr>
          </a:lstStyle>
          <a:p>
            <a:fld id="{D3884792-9545-47A7-A141-F6D8490D8AC6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703263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6" tIns="47023" rIns="94046" bIns="470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660" y="4451985"/>
            <a:ext cx="5669280" cy="4217670"/>
          </a:xfrm>
          <a:prstGeom prst="rect">
            <a:avLst/>
          </a:prstGeom>
        </p:spPr>
        <p:txBody>
          <a:bodyPr vert="horz" lIns="94046" tIns="47023" rIns="94046" bIns="4702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100" y="8902343"/>
            <a:ext cx="3070860" cy="468630"/>
          </a:xfrm>
          <a:prstGeom prst="rect">
            <a:avLst/>
          </a:prstGeom>
        </p:spPr>
        <p:txBody>
          <a:bodyPr vert="horz" lIns="94046" tIns="47023" rIns="94046" bIns="47023" rtlCol="0" anchor="b"/>
          <a:lstStyle>
            <a:lvl1pPr algn="r">
              <a:defRPr sz="1200"/>
            </a:lvl1pPr>
          </a:lstStyle>
          <a:p>
            <a:fld id="{29C60DF7-6288-4B03-A77B-19B9345E1A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404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Pieter Brueghel generally considered the greatest Flemish painter of the 16th century. </a:t>
            </a:r>
            <a:r>
              <a:rPr lang="en-US" dirty="0" smtClean="0"/>
              <a:t>A number of </a:t>
            </a:r>
            <a:r>
              <a:rPr lang="en-US" dirty="0" err="1" smtClean="0"/>
              <a:t>Bruegel's</a:t>
            </a:r>
            <a:r>
              <a:rPr lang="en-US" dirty="0" smtClean="0"/>
              <a:t> paintings focus on the lives of Flemish commoners, which earned him the nickname "peasant Brueghel.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Jan Van </a:t>
            </a:r>
            <a:r>
              <a:rPr lang="en-US" dirty="0" smtClean="0"/>
              <a:t>Eyck: was a Flemish painter active in Bruges and considered one of the best Northern European painters of the 15th century.  He specialized</a:t>
            </a:r>
            <a:r>
              <a:rPr lang="en-US" baseline="0" dirty="0" smtClean="0"/>
              <a:t> </a:t>
            </a:r>
            <a:r>
              <a:rPr lang="en-US" baseline="0" smtClean="0"/>
              <a:t>in portraiture. </a:t>
            </a:r>
            <a:r>
              <a:rPr lang="en-US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60DF7-6288-4B03-A77B-19B9345E1A8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40460"/>
            <a:r>
              <a:rPr lang="en-US" sz="1000" i="1" dirty="0" smtClean="0">
                <a:latin typeface="Arial" pitchFamily="34" charset="0"/>
                <a:cs typeface="Arial" pitchFamily="34" charset="0"/>
              </a:rPr>
              <a:t>The Harvesters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1565; Oil on wood - Pieter Brueghel's</a:t>
            </a:r>
          </a:p>
          <a:p>
            <a:pPr>
              <a:buFont typeface="Arial" pitchFamily="34" charset="0"/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1000" i="1" dirty="0" smtClean="0">
                <a:latin typeface="Arial" pitchFamily="34" charset="0"/>
                <a:cs typeface="Arial" pitchFamily="34" charset="0"/>
              </a:rPr>
              <a:t>Visual Arts – A History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Notes:  </a:t>
            </a:r>
          </a:p>
          <a:p>
            <a:pPr>
              <a:buFont typeface="Arial" pitchFamily="34" charset="0"/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This picture was painted as one of a cycle of six pictures each which illustrated life on the land for two months a year.</a:t>
            </a:r>
          </a:p>
          <a:p>
            <a:pPr>
              <a:buFont typeface="Arial" pitchFamily="34" charset="0"/>
              <a:buNone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It was commissioned by an Antwerp financier,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Niclaes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Jongelinck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a patron.  He bought works of art for decoration &amp; as financial assets.</a:t>
            </a:r>
          </a:p>
          <a:p>
            <a:pPr>
              <a:buFont typeface="Arial" pitchFamily="34" charset="0"/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Picture:  group of peasants take a mid-day break in the shade of a tree, eating, drinking – one is sprawled asleep. Others a re still working, stacking corn, carrying sheaves. Through the trees is a glimpse of the village church, in the valley below a farm.  Way in the back is the estuary.  A man arrives through the path, carrying drink.</a:t>
            </a:r>
          </a:p>
          <a:p>
            <a:pPr>
              <a:buFont typeface="Arial" pitchFamily="34" charset="0"/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Note : the dominating yellow &amp; green tones that reverberate through the picture – summer heat!</a:t>
            </a:r>
          </a:p>
          <a:p>
            <a:pPr>
              <a:buFont typeface="Arial" pitchFamily="34" charset="0"/>
              <a:buNone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Arial" pitchFamily="34" charset="0"/>
              <a:buNone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Antwerp:  most prosperous city in the Netherlands under Spanish rule.</a:t>
            </a:r>
          </a:p>
          <a:p>
            <a:pPr>
              <a:buFont typeface="Arial" pitchFamily="34" charset="0"/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1000" dirty="0" smtClean="0">
                <a:latin typeface="Arial" pitchFamily="34" charset="0"/>
                <a:cs typeface="Arial" pitchFamily="34" charset="0"/>
              </a:rPr>
              <a:t>He traveled extensively in Italy &amp; France between 1551 &amp; 1553.  </a:t>
            </a:r>
          </a:p>
          <a:p>
            <a:pPr>
              <a:buFont typeface="Arial" pitchFamily="34" charset="0"/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Bruegel’s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art was admired for their truth to nature.</a:t>
            </a:r>
          </a:p>
          <a:p>
            <a:pPr>
              <a:buFont typeface="Arial" pitchFamily="34" charset="0"/>
              <a:buNone/>
            </a:pPr>
            <a:endParaRPr lang="en-US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60DF7-6288-4B03-A77B-19B9345E1A80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Peasant wedding </a:t>
            </a:r>
            <a:r>
              <a:rPr lang="en-US" dirty="0" smtClean="0"/>
              <a:t>c. </a:t>
            </a:r>
            <a:r>
              <a:rPr lang="en-US" dirty="0" smtClean="0"/>
              <a:t>1568</a:t>
            </a:r>
          </a:p>
          <a:p>
            <a:endParaRPr lang="en-US" dirty="0" smtClean="0"/>
          </a:p>
          <a:p>
            <a:pPr>
              <a:buFont typeface="Arial" pitchFamily="34" charset="0"/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Items to note:</a:t>
            </a:r>
          </a:p>
          <a:p>
            <a:pPr>
              <a:buFont typeface="Arial" pitchFamily="34" charset="0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indent="-282138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Strong characterized faces &amp; postures of the figures</a:t>
            </a:r>
          </a:p>
          <a:p>
            <a:pPr indent="-282138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Seemingly causal composition cut off abruptly as the sides to suggest an instantaneous record. </a:t>
            </a:r>
          </a:p>
          <a:p>
            <a:pPr indent="-282138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Most prominent figures are tow robust burly cooks &amp; their backs to the spectators, carrying food on a door wrenched from its hinges to serve as a try.</a:t>
            </a:r>
          </a:p>
          <a:p>
            <a:pPr indent="-282138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Bride sits red-cheeked, eyes half closed and hands clasped, ignored by the rest of the company, some who may be slyly mocking her.  Is she pregnant?</a:t>
            </a:r>
          </a:p>
          <a:p>
            <a:pPr indent="-282138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At the right there is a well-dressed sword-bearing gentleman in conversation with a cowled friar, holding themselves aloof from the rowdy merrymaking throng.</a:t>
            </a:r>
          </a:p>
          <a:p>
            <a:pPr indent="-282138">
              <a:buFont typeface="Arial" pitchFamily="34" charset="0"/>
              <a:buChar char="•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Emphasize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Bruegel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created a new genre of painting – ones of landscape &amp; atmosphere on a large scale.  His figures a real life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60DF7-6288-4B03-A77B-19B9345E1A8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Blind Leading the Blind</a:t>
            </a:r>
            <a:r>
              <a:rPr lang="en-US" dirty="0" smtClean="0"/>
              <a:t>, 1568, Tempura on canvas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60DF7-6288-4B03-A77B-19B9345E1A8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000" i="1" dirty="0" smtClean="0">
                <a:latin typeface="Arial" pitchFamily="34" charset="0"/>
                <a:cs typeface="Arial" pitchFamily="34" charset="0"/>
              </a:rPr>
              <a:t>Wedding Portrait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van Eyck, 1434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Giovanni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Arnolfini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, an Italian banker, and his wife., exchanging wedding vows in a home.  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Pioneered:  Realness of objects.  Light entering through the window. 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Small painting: 32 X 23 ½ inches – masterpiece of western art.   It’s very innovative – couple faces the onlookers.  </a:t>
            </a:r>
          </a:p>
          <a:p>
            <a:endParaRPr lang="en-US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dirty="0" smtClean="0"/>
              <a:t>Objects symbolize message:</a:t>
            </a:r>
          </a:p>
          <a:p>
            <a:endParaRPr lang="en-US" dirty="0" smtClean="0"/>
          </a:p>
          <a:p>
            <a:r>
              <a:rPr lang="en-US" dirty="0" smtClean="0"/>
              <a:t>Rich in symbolism:  Orange</a:t>
            </a:r>
            <a:r>
              <a:rPr lang="en-US" baseline="0" dirty="0" smtClean="0"/>
              <a:t> – fertility, dog infidelity, mirror – purity, burning candle – Christ, fruit – Virgin Mary.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No shoes on the couple – symbolizes holy ground. </a:t>
            </a:r>
          </a:p>
          <a:p>
            <a:endParaRPr lang="en-US" baseline="0" dirty="0" smtClean="0"/>
          </a:p>
          <a:p>
            <a:r>
              <a:rPr lang="en-US" baseline="0" dirty="0" smtClean="0"/>
              <a:t>Couple appears to be along, but not people reflected in the mirror on the center wall.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C60DF7-6288-4B03-A77B-19B9345E1A8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Copperplate Gothic Bold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533400"/>
            <a:ext cx="8305800" cy="5943600"/>
          </a:xfrm>
          <a:prstGeom prst="rect">
            <a:avLst/>
          </a:prstGeom>
          <a:solidFill>
            <a:srgbClr val="FF3300"/>
          </a:solidFill>
          <a:ln w="368300" cap="sq">
            <a:solidFill>
              <a:srgbClr val="800000"/>
            </a:solidFill>
            <a:miter lim="800000"/>
          </a:ln>
          <a:effectLst>
            <a:glow rad="63500">
              <a:schemeClr val="accent6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Northern Renaissance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124200"/>
            <a:ext cx="7391400" cy="28956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Pieter Brueghel </a:t>
            </a:r>
          </a:p>
          <a:p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(c.1525 - 1569)</a:t>
            </a:r>
          </a:p>
          <a:p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&amp; </a:t>
            </a:r>
          </a:p>
          <a:p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Jan Van Eyck </a:t>
            </a:r>
          </a:p>
          <a:p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(c. 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1385 –1441</a:t>
            </a:r>
            <a:r>
              <a:rPr lang="en-US" dirty="0" smtClean="0">
                <a:solidFill>
                  <a:schemeClr val="tx1"/>
                </a:solidFill>
                <a:latin typeface="Copperplate Gothic Bold" pitchFamily="34" charset="0"/>
              </a:rPr>
              <a:t>)</a:t>
            </a: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bquaide\Pictures\Renaissance\Bruegal0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48640"/>
            <a:ext cx="8517636" cy="630936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7620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3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bquaide\Pictures\Renaissance\Bruegal00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7618"/>
            <a:ext cx="9167683" cy="636943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229600" y="0"/>
            <a:ext cx="7620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2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bquaide\Pictures\Renaissance\Bruegal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1069" y="1143000"/>
            <a:ext cx="9195069" cy="51681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924800" y="304800"/>
            <a:ext cx="7620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1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quaide\Pictures\Renaissance\Bruegal0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91809" y="0"/>
            <a:ext cx="4960382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152400"/>
            <a:ext cx="7620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pperplate Gothic Bold" pitchFamily="34" charset="0"/>
              </a:rPr>
              <a:t>4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pperplate Gothic Bold" pitchFamily="34" charset="0"/>
            </a:endParaRPr>
          </a:p>
        </p:txBody>
      </p:sp>
    </p:spTree>
  </p:cSld>
  <p:clrMapOvr>
    <a:masterClrMapping/>
  </p:clrMapOvr>
  <p:transition spd="med">
    <p:cov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527</Words>
  <Application>Microsoft Office PowerPoint</Application>
  <PresentationFormat>On-screen Show (4:3)</PresentationFormat>
  <Paragraphs>58</Paragraphs>
  <Slides>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Northern Renaissance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bquaide</dc:creator>
  <cp:lastModifiedBy>bquaide</cp:lastModifiedBy>
  <cp:revision>37</cp:revision>
  <dcterms:created xsi:type="dcterms:W3CDTF">2006-08-16T00:00:00Z</dcterms:created>
  <dcterms:modified xsi:type="dcterms:W3CDTF">2011-09-09T00:13:58Z</dcterms:modified>
</cp:coreProperties>
</file>