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5"/>
  </p:notesMasterIdLst>
  <p:handoutMasterIdLst>
    <p:handoutMasterId r:id="rId36"/>
  </p:handoutMasterIdLst>
  <p:sldIdLst>
    <p:sldId id="296" r:id="rId2"/>
    <p:sldId id="258" r:id="rId3"/>
    <p:sldId id="293" r:id="rId4"/>
    <p:sldId id="303" r:id="rId5"/>
    <p:sldId id="297" r:id="rId6"/>
    <p:sldId id="301" r:id="rId7"/>
    <p:sldId id="331" r:id="rId8"/>
    <p:sldId id="310" r:id="rId9"/>
    <p:sldId id="259" r:id="rId10"/>
    <p:sldId id="329" r:id="rId11"/>
    <p:sldId id="286" r:id="rId12"/>
    <p:sldId id="287" r:id="rId13"/>
    <p:sldId id="312" r:id="rId14"/>
    <p:sldId id="288" r:id="rId15"/>
    <p:sldId id="289" r:id="rId16"/>
    <p:sldId id="315" r:id="rId17"/>
    <p:sldId id="316" r:id="rId18"/>
    <p:sldId id="260" r:id="rId19"/>
    <p:sldId id="317" r:id="rId20"/>
    <p:sldId id="261" r:id="rId21"/>
    <p:sldId id="319" r:id="rId22"/>
    <p:sldId id="320" r:id="rId23"/>
    <p:sldId id="262" r:id="rId24"/>
    <p:sldId id="321" r:id="rId25"/>
    <p:sldId id="268" r:id="rId26"/>
    <p:sldId id="269" r:id="rId27"/>
    <p:sldId id="322" r:id="rId28"/>
    <p:sldId id="332" r:id="rId29"/>
    <p:sldId id="323" r:id="rId30"/>
    <p:sldId id="327" r:id="rId31"/>
    <p:sldId id="270" r:id="rId32"/>
    <p:sldId id="272" r:id="rId33"/>
    <p:sldId id="328" r:id="rId3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23" autoAdjust="0"/>
  </p:normalViewPr>
  <p:slideViewPr>
    <p:cSldViewPr snapToGrid="0" snapToObjects="1">
      <p:cViewPr varScale="1">
        <p:scale>
          <a:sx n="71" d="100"/>
          <a:sy n="71" d="100"/>
        </p:scale>
        <p:origin x="113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68931D20-AD7B-4CC0-B738-AD374CD80C09}" type="datetimeFigureOut">
              <a:rPr lang="en-US" smtClean="0"/>
              <a:t>3/1/2015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6754703-581D-4A46-A15C-5B8F14EABC35}" type="slidenum">
              <a:rPr lang="en-US" smtClean="0"/>
              <a:t>‹#›</a:t>
            </a:fld>
            <a:endParaRPr lang="en-US"/>
          </a:p>
        </p:txBody>
      </p:sp>
    </p:spTree>
    <p:extLst>
      <p:ext uri="{BB962C8B-B14F-4D97-AF65-F5344CB8AC3E}">
        <p14:creationId xmlns:p14="http://schemas.microsoft.com/office/powerpoint/2010/main" val="1737593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E9466B6-14FA-AE42-8CA1-1F925A7FD84A}" type="datetimeFigureOut">
              <a:rPr lang="en-US" smtClean="0"/>
              <a:t>3/1/2015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D8E6BA-4891-FD43-AA59-A8AF34ABA342}" type="slidenum">
              <a:rPr lang="en-US" smtClean="0"/>
              <a:t>‹#›</a:t>
            </a:fld>
            <a:endParaRPr lang="en-US"/>
          </a:p>
        </p:txBody>
      </p:sp>
    </p:spTree>
    <p:extLst>
      <p:ext uri="{BB962C8B-B14F-4D97-AF65-F5344CB8AC3E}">
        <p14:creationId xmlns:p14="http://schemas.microsoft.com/office/powerpoint/2010/main" val="42668788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D8E6BA-4891-FD43-AA59-A8AF34ABA342}" type="slidenum">
              <a:rPr lang="en-US" smtClean="0"/>
              <a:t>1</a:t>
            </a:fld>
            <a:endParaRPr lang="en-US"/>
          </a:p>
        </p:txBody>
      </p:sp>
    </p:spTree>
    <p:extLst>
      <p:ext uri="{BB962C8B-B14F-4D97-AF65-F5344CB8AC3E}">
        <p14:creationId xmlns:p14="http://schemas.microsoft.com/office/powerpoint/2010/main" val="1813345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D8E6BA-4891-FD43-AA59-A8AF34ABA342}" type="slidenum">
              <a:rPr lang="en-US" smtClean="0"/>
              <a:t>25</a:t>
            </a:fld>
            <a:endParaRPr lang="en-US"/>
          </a:p>
        </p:txBody>
      </p:sp>
    </p:spTree>
    <p:extLst>
      <p:ext uri="{BB962C8B-B14F-4D97-AF65-F5344CB8AC3E}">
        <p14:creationId xmlns:p14="http://schemas.microsoft.com/office/powerpoint/2010/main" val="111861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we try to have students advocate for themselves, it is still your responsibility to be aware of all students’ needs and accommodations/modifications</a:t>
            </a:r>
            <a:endParaRPr lang="en-US" dirty="0"/>
          </a:p>
        </p:txBody>
      </p:sp>
      <p:sp>
        <p:nvSpPr>
          <p:cNvPr id="4" name="Slide Number Placeholder 3"/>
          <p:cNvSpPr>
            <a:spLocks noGrp="1"/>
          </p:cNvSpPr>
          <p:nvPr>
            <p:ph type="sldNum" sz="quarter" idx="10"/>
          </p:nvPr>
        </p:nvSpPr>
        <p:spPr/>
        <p:txBody>
          <a:bodyPr/>
          <a:lstStyle/>
          <a:p>
            <a:fld id="{E7D8E6BA-4891-FD43-AA59-A8AF34ABA342}" type="slidenum">
              <a:rPr lang="en-US" smtClean="0"/>
              <a:t>26</a:t>
            </a:fld>
            <a:endParaRPr lang="en-US"/>
          </a:p>
        </p:txBody>
      </p:sp>
    </p:spTree>
    <p:extLst>
      <p:ext uri="{BB962C8B-B14F-4D97-AF65-F5344CB8AC3E}">
        <p14:creationId xmlns:p14="http://schemas.microsoft.com/office/powerpoint/2010/main" val="335110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0FCCB2-FCD5-4DFF-90E8-3DC5AAD066AB}" type="datetime1">
              <a:rPr lang="en-US" smtClean="0"/>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3559792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148EED-8406-484D-B9FC-2E99A4B2160D}" type="datetime1">
              <a:rPr lang="en-US" smtClean="0"/>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3427789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4BFEB-F119-42C9-84D2-77B0116BF277}" type="datetime1">
              <a:rPr lang="en-US" smtClean="0"/>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113576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BC3C2F-4249-4E05-9E71-3C7BA00A109F}" type="datetime1">
              <a:rPr lang="en-US" smtClean="0"/>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1378521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31D3CE-70AB-4611-BB33-C720DE00CBB2}" type="datetime1">
              <a:rPr lang="en-US" smtClean="0"/>
              <a:t>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173232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1ADB4A-3A47-4349-9225-E59BB9820D88}" type="datetime1">
              <a:rPr lang="en-US" smtClean="0"/>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2223764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4F1FD3-3BF1-4C7F-B879-3582C0E7250B}" type="datetime1">
              <a:rPr lang="en-US" smtClean="0"/>
              <a:t>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108252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391DB-8734-4128-9A96-8E8ABDD79830}" type="datetime1">
              <a:rPr lang="en-US" smtClean="0"/>
              <a:t>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4051190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9AF1A-F969-4C72-AE1F-A24D9137025D}" type="datetime1">
              <a:rPr lang="en-US" smtClean="0"/>
              <a:t>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403845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6AFAE-A229-4768-9853-28F9B259EEEB}" type="datetime1">
              <a:rPr lang="en-US" smtClean="0"/>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3581808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9F5FD2-3168-407B-AF03-216DBD500EE1}" type="datetime1">
              <a:rPr lang="en-US" smtClean="0"/>
              <a:t>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3495C6-C514-DE43-B96E-00B35DEFCE90}" type="slidenum">
              <a:rPr lang="en-US" smtClean="0"/>
              <a:t>‹#›</a:t>
            </a:fld>
            <a:endParaRPr lang="en-US"/>
          </a:p>
        </p:txBody>
      </p:sp>
    </p:spTree>
    <p:extLst>
      <p:ext uri="{BB962C8B-B14F-4D97-AF65-F5344CB8AC3E}">
        <p14:creationId xmlns:p14="http://schemas.microsoft.com/office/powerpoint/2010/main" val="24914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A94A8-0012-447A-A89F-CC68BA646A73}" type="datetime1">
              <a:rPr lang="en-US" smtClean="0"/>
              <a:t>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495C6-C514-DE43-B96E-00B35DEFCE90}" type="slidenum">
              <a:rPr lang="en-US" smtClean="0"/>
              <a:t>‹#›</a:t>
            </a:fld>
            <a:endParaRPr lang="en-US"/>
          </a:p>
        </p:txBody>
      </p:sp>
    </p:spTree>
    <p:extLst>
      <p:ext uri="{BB962C8B-B14F-4D97-AF65-F5344CB8AC3E}">
        <p14:creationId xmlns:p14="http://schemas.microsoft.com/office/powerpoint/2010/main" val="15463760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000" b="1" dirty="0">
                <a:latin typeface="Arial" panose="020B0604020202020204" pitchFamily="34" charset="0"/>
                <a:cs typeface="Arial" panose="020B0604020202020204" pitchFamily="34" charset="0"/>
              </a:rPr>
              <a:t>An Overview </a:t>
            </a:r>
            <a:endParaRPr lang="en-US" sz="4000" b="1" dirty="0" smtClean="0">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rPr>
              <a:t>of </a:t>
            </a:r>
            <a:r>
              <a:rPr lang="en-US" sz="4000" b="1" dirty="0">
                <a:latin typeface="Arial" panose="020B0604020202020204" pitchFamily="34" charset="0"/>
                <a:cs typeface="Arial" panose="020B0604020202020204" pitchFamily="34" charset="0"/>
              </a:rPr>
              <a:t>Special Education Services </a:t>
            </a:r>
            <a:endParaRPr lang="en-US" sz="4000" b="1" dirty="0" smtClean="0">
              <a:latin typeface="Arial" panose="020B0604020202020204" pitchFamily="34" charset="0"/>
              <a:cs typeface="Arial" panose="020B0604020202020204" pitchFamily="34" charset="0"/>
            </a:endParaRPr>
          </a:p>
          <a:p>
            <a:pPr marL="0" indent="0" algn="ctr">
              <a:buNone/>
            </a:pPr>
            <a:r>
              <a:rPr lang="en-US" sz="4000" b="1" dirty="0" smtClean="0">
                <a:latin typeface="Arial" panose="020B0604020202020204" pitchFamily="34" charset="0"/>
                <a:cs typeface="Arial" panose="020B0604020202020204" pitchFamily="34" charset="0"/>
              </a:rPr>
              <a:t>at </a:t>
            </a:r>
            <a:r>
              <a:rPr lang="en-US" sz="4000" b="1" dirty="0">
                <a:latin typeface="Arial" panose="020B0604020202020204" pitchFamily="34" charset="0"/>
                <a:cs typeface="Arial" panose="020B0604020202020204" pitchFamily="34" charset="0"/>
              </a:rPr>
              <a:t>San Leandro High </a:t>
            </a:r>
            <a:r>
              <a:rPr lang="en-US" sz="4000" b="1" dirty="0" smtClean="0">
                <a:latin typeface="Arial" panose="020B0604020202020204" pitchFamily="34" charset="0"/>
                <a:cs typeface="Arial" panose="020B0604020202020204" pitchFamily="34" charset="0"/>
              </a:rPr>
              <a:t>School</a:t>
            </a:r>
          </a:p>
          <a:p>
            <a:pPr marL="0" indent="0" algn="ctr">
              <a:buNone/>
            </a:pPr>
            <a:endParaRPr lang="en-US" sz="4000" dirty="0">
              <a:latin typeface="Arial" panose="020B0604020202020204" pitchFamily="34" charset="0"/>
              <a:cs typeface="Arial" panose="020B0604020202020204" pitchFamily="34" charset="0"/>
            </a:endParaRPr>
          </a:p>
          <a:p>
            <a:pPr marL="0" indent="0" algn="ctr">
              <a:buNone/>
            </a:pPr>
            <a:r>
              <a:rPr lang="en-US" sz="4000" dirty="0" smtClean="0">
                <a:latin typeface="Arial" panose="020B0604020202020204" pitchFamily="34" charset="0"/>
                <a:cs typeface="Arial" panose="020B0604020202020204" pitchFamily="34" charset="0"/>
              </a:rPr>
              <a:t>March 2015</a:t>
            </a:r>
            <a:endParaRPr lang="en-US"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latin typeface="Times New Roman" panose="02020603050405020304" pitchFamily="18" charset="0"/>
                <a:cs typeface="Times New Roman" panose="02020603050405020304" pitchFamily="18" charset="0"/>
              </a:rPr>
              <a:t>1</a:t>
            </a:fld>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555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a student get an IEP?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Students may be evaluated for </a:t>
            </a:r>
            <a:r>
              <a:rPr lang="en-US" dirty="0" err="1" smtClean="0"/>
              <a:t>SpEd</a:t>
            </a:r>
            <a:r>
              <a:rPr lang="en-US" dirty="0" smtClean="0"/>
              <a:t> supports after Gen Ed supports have been tried.</a:t>
            </a:r>
          </a:p>
          <a:p>
            <a:r>
              <a:rPr lang="en-US" dirty="0" smtClean="0"/>
              <a:t>Often, an SST is the first step to finding out more about how the student is functioning and what issues may be contributing to the student’s difficulties. </a:t>
            </a:r>
          </a:p>
          <a:p>
            <a:r>
              <a:rPr lang="en-US" dirty="0" smtClean="0"/>
              <a:t>The high majority of students with IEPs have been evaluated in earlier grades. </a:t>
            </a:r>
          </a:p>
          <a:p>
            <a:r>
              <a:rPr lang="en-US" dirty="0" smtClean="0"/>
              <a:t>If you have concerns that a student in your class who does not have an IEP or 504 plan may have a learning disability, please contact the student’s counselor (listed on the demographics screen </a:t>
            </a:r>
            <a:r>
              <a:rPr lang="en-US" smtClean="0"/>
              <a:t>in Aeries/ABI). </a:t>
            </a:r>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10</a:t>
            </a:fld>
            <a:endParaRPr lang="en-US"/>
          </a:p>
        </p:txBody>
      </p:sp>
    </p:spTree>
    <p:extLst>
      <p:ext uri="{BB962C8B-B14F-4D97-AF65-F5344CB8AC3E}">
        <p14:creationId xmlns:p14="http://schemas.microsoft.com/office/powerpoint/2010/main" val="2356049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Special Education at San Leandro High School: Overview</a:t>
            </a:r>
            <a:endParaRPr lang="en-US" dirty="0"/>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defRPr/>
            </a:pPr>
            <a:r>
              <a:rPr lang="en-US" dirty="0" smtClean="0"/>
              <a:t>Our department serves almost 300 students (out of a total of 2700) </a:t>
            </a:r>
            <a:r>
              <a:rPr lang="en-US" dirty="0"/>
              <a:t>b</a:t>
            </a:r>
            <a:r>
              <a:rPr lang="en-US" dirty="0" smtClean="0"/>
              <a:t>etween the FTK and Main Campuses.</a:t>
            </a:r>
          </a:p>
          <a:p>
            <a:pPr eaLnBrk="1" fontAlgn="auto" hangingPunct="1">
              <a:spcAft>
                <a:spcPts val="0"/>
              </a:spcAft>
              <a:defRPr/>
            </a:pPr>
            <a:r>
              <a:rPr lang="en-US" dirty="0" smtClean="0"/>
              <a:t>Just as SLHS is one school with 2 campus, we are one department and we work together. </a:t>
            </a:r>
          </a:p>
          <a:p>
            <a:pPr eaLnBrk="1" fontAlgn="auto" hangingPunct="1">
              <a:spcAft>
                <a:spcPts val="0"/>
              </a:spcAft>
              <a:defRPr/>
            </a:pPr>
            <a:r>
              <a:rPr lang="en-US" dirty="0" smtClean="0"/>
              <a:t>We currently offer two self-contained classes for Students with Moderate to Severe Disabilities, and one self-contained Counseling Enriched Class housed at the Main Campus</a:t>
            </a:r>
          </a:p>
          <a:p>
            <a:pPr eaLnBrk="1" fontAlgn="auto" hangingPunct="1">
              <a:spcAft>
                <a:spcPts val="0"/>
              </a:spcAft>
              <a:defRPr/>
            </a:pPr>
            <a:r>
              <a:rPr lang="en-US" dirty="0"/>
              <a:t>S</a:t>
            </a:r>
            <a:r>
              <a:rPr lang="en-US" dirty="0" smtClean="0"/>
              <a:t>tudents with Mild-Moderate Disabilities, whether served through the Resource or Special Day Program follow the six period schedule.</a:t>
            </a:r>
          </a:p>
          <a:p>
            <a:pPr eaLnBrk="1" fontAlgn="auto" hangingPunct="1">
              <a:spcAft>
                <a:spcPts val="0"/>
              </a:spcAft>
              <a:defRPr/>
            </a:pPr>
            <a:r>
              <a:rPr lang="en-US" u="sng" dirty="0" smtClean="0"/>
              <a:t>All</a:t>
            </a:r>
            <a:r>
              <a:rPr lang="en-US" dirty="0" smtClean="0"/>
              <a:t> students have opportunities for inclusion in general education classes and activities.</a:t>
            </a:r>
          </a:p>
          <a:p>
            <a:pPr eaLnBrk="1" fontAlgn="auto" hangingPunct="1">
              <a:spcAft>
                <a:spcPts val="0"/>
              </a:spcAft>
              <a:defRPr/>
            </a:pPr>
            <a:r>
              <a:rPr lang="en-US" dirty="0" smtClean="0"/>
              <a:t>As specified on the individual IEP,  consultative services for Vision, Hearing and Behavior continue through high school as needed and counseling is also available.  A Speech-Language Specialist based at SLHS provides direct and consultation services.</a:t>
            </a:r>
          </a:p>
          <a:p>
            <a:pPr eaLnBrk="1" fontAlgn="auto" hangingPunct="1">
              <a:spcAft>
                <a:spcPts val="0"/>
              </a:spcAft>
              <a:defRPr/>
            </a:pPr>
            <a:endParaRPr lang="en-US" dirty="0"/>
          </a:p>
          <a:p>
            <a:pPr eaLnBrk="1" fontAlgn="auto" hangingPunct="1">
              <a:spcAft>
                <a:spcPts val="0"/>
              </a:spcAft>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BF63E0-4424-4E7C-8175-85F32BA82438}" type="slidenum">
              <a:rPr lang="en-US" altLang="en-US">
                <a:solidFill>
                  <a:srgbClr val="898989"/>
                </a:solidFill>
                <a:latin typeface="Calibri" panose="020F0502020204030204" pitchFamily="34" charset="0"/>
              </a:rPr>
              <a:pPr eaLnBrk="1" hangingPunct="1"/>
              <a:t>11</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3446922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457200" y="457200"/>
            <a:ext cx="8229600" cy="762000"/>
          </a:xfrm>
        </p:spPr>
        <p:txBody>
          <a:bodyPr>
            <a:normAutofit fontScale="90000"/>
          </a:bodyPr>
          <a:lstStyle/>
          <a:p>
            <a:pPr eaLnBrk="1" hangingPunct="1"/>
            <a:r>
              <a:rPr lang="en-US" altLang="en-US" dirty="0" smtClean="0"/>
              <a:t>Special Education Classes and Supports</a:t>
            </a:r>
          </a:p>
        </p:txBody>
      </p:sp>
      <p:sp>
        <p:nvSpPr>
          <p:cNvPr id="3076" name="Content Placeholder 2"/>
          <p:cNvSpPr>
            <a:spLocks noGrp="1"/>
          </p:cNvSpPr>
          <p:nvPr>
            <p:ph idx="1"/>
          </p:nvPr>
        </p:nvSpPr>
        <p:spPr>
          <a:xfrm>
            <a:off x="457200" y="1295400"/>
            <a:ext cx="8229600" cy="5029200"/>
          </a:xfrm>
        </p:spPr>
        <p:txBody>
          <a:bodyPr>
            <a:normAutofit lnSpcReduction="10000"/>
          </a:bodyPr>
          <a:lstStyle/>
          <a:p>
            <a:pPr eaLnBrk="1" hangingPunct="1"/>
            <a:r>
              <a:rPr lang="en-US" altLang="en-US" sz="2200" dirty="0" smtClean="0"/>
              <a:t>We offer Resource Classes in English (Levels 1-4), Math (Algebra and Geometry), and Tutorial to assist students with regular education subjects.  </a:t>
            </a:r>
          </a:p>
          <a:p>
            <a:pPr eaLnBrk="1" hangingPunct="1"/>
            <a:r>
              <a:rPr lang="en-US" altLang="en-US" sz="2200" dirty="0" smtClean="0"/>
              <a:t>We offer Mild/Moderate Special Day classes in English, Science, Health &amp; Safety, Social Studies, Transitional Math and Algebra. </a:t>
            </a:r>
          </a:p>
          <a:p>
            <a:pPr eaLnBrk="1" hangingPunct="1"/>
            <a:r>
              <a:rPr lang="en-US" altLang="en-US" sz="2200" dirty="0" smtClean="0"/>
              <a:t>Subject area teachers hold a special education credential , are CLAD certified,  and also meet NCLB qualifications in their subject area(s).</a:t>
            </a:r>
          </a:p>
          <a:p>
            <a:pPr eaLnBrk="1" hangingPunct="1"/>
            <a:r>
              <a:rPr lang="en-US" altLang="en-US" sz="2200" dirty="0" smtClean="0"/>
              <a:t>Since the 2011-12 School Year, the English Language Arts curriculum in both RSP and M/M SDC classes has been based on the  Edge Curriculum.  9</a:t>
            </a:r>
            <a:r>
              <a:rPr lang="en-US" altLang="en-US" sz="2200" baseline="30000" dirty="0" smtClean="0"/>
              <a:t>th</a:t>
            </a:r>
            <a:r>
              <a:rPr lang="en-US" altLang="en-US" sz="2200" dirty="0" smtClean="0"/>
              <a:t> graders and some 10</a:t>
            </a:r>
            <a:r>
              <a:rPr lang="en-US" altLang="en-US" sz="2200" baseline="30000" dirty="0" smtClean="0"/>
              <a:t>th</a:t>
            </a:r>
            <a:r>
              <a:rPr lang="en-US" altLang="en-US" sz="2200" dirty="0" smtClean="0"/>
              <a:t> graders enrolled in these classes have two periods of English Language Arts. </a:t>
            </a:r>
          </a:p>
          <a:p>
            <a:pPr eaLnBrk="1" hangingPunct="1"/>
            <a:r>
              <a:rPr lang="en-US" altLang="en-US" sz="2200" dirty="0" err="1" smtClean="0"/>
              <a:t>SpEd</a:t>
            </a:r>
            <a:r>
              <a:rPr lang="en-US" altLang="en-US" sz="2200" dirty="0" smtClean="0"/>
              <a:t> students may be supported through counseling and/or behavioral consultation as part of their IEP.   Students in the Counseling Enriched class have access to counseling supports throughout the day.</a:t>
            </a:r>
            <a:endParaRPr lang="en-US" altLang="en-US" sz="1900"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E4271D-E538-40D3-B2FA-3AD90323F75C}" type="slidenum">
              <a:rPr lang="en-US" altLang="en-US">
                <a:solidFill>
                  <a:srgbClr val="898989"/>
                </a:solidFill>
                <a:latin typeface="Calibri" panose="020F0502020204030204" pitchFamily="34" charset="0"/>
              </a:rPr>
              <a:pPr eaLnBrk="1" hangingPunct="1"/>
              <a:t>12</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415420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our </a:t>
            </a:r>
            <a:r>
              <a:rPr lang="en-US" dirty="0" err="1" smtClean="0"/>
              <a:t>SpEd</a:t>
            </a:r>
            <a:r>
              <a:rPr lang="en-US" dirty="0" smtClean="0"/>
              <a:t> Students</a:t>
            </a:r>
            <a:endParaRPr lang="en-US" dirty="0"/>
          </a:p>
        </p:txBody>
      </p:sp>
      <p:sp>
        <p:nvSpPr>
          <p:cNvPr id="3" name="Content Placeholder 2"/>
          <p:cNvSpPr>
            <a:spLocks noGrp="1"/>
          </p:cNvSpPr>
          <p:nvPr>
            <p:ph idx="1"/>
          </p:nvPr>
        </p:nvSpPr>
        <p:spPr/>
        <p:txBody>
          <a:bodyPr>
            <a:normAutofit fontScale="85000" lnSpcReduction="20000"/>
          </a:bodyPr>
          <a:lstStyle/>
          <a:p>
            <a:r>
              <a:rPr lang="en-US" dirty="0"/>
              <a:t>Overall, </a:t>
            </a:r>
            <a:r>
              <a:rPr lang="en-US" dirty="0" smtClean="0"/>
              <a:t>just under 12% of students at SLHS have an IEP.</a:t>
            </a:r>
          </a:p>
          <a:p>
            <a:r>
              <a:rPr lang="en-US" dirty="0" smtClean="0"/>
              <a:t>Special Day Class Students receive Special Education supports over 50% of the day.</a:t>
            </a:r>
          </a:p>
          <a:p>
            <a:r>
              <a:rPr lang="en-US" dirty="0" smtClean="0"/>
              <a:t>Resource Students (about 2/3 of the students with IEPS at SLHS) receive </a:t>
            </a:r>
            <a:r>
              <a:rPr lang="en-US" dirty="0" err="1" smtClean="0"/>
              <a:t>SpEd</a:t>
            </a:r>
            <a:r>
              <a:rPr lang="en-US" dirty="0" smtClean="0"/>
              <a:t> supports 50% of the day or less; quite a few are in all General Ed classes plus tutorial. </a:t>
            </a:r>
          </a:p>
          <a:p>
            <a:r>
              <a:rPr lang="en-US" dirty="0" smtClean="0"/>
              <a:t>69 of our Gen Ed classes (taught by 41 different teachers) include 5 or more students with IEPs</a:t>
            </a:r>
          </a:p>
          <a:p>
            <a:r>
              <a:rPr lang="en-US" dirty="0" smtClean="0"/>
              <a:t>Many students with IEPs are highly successful in Gen Ed classes as they use their accommodations to succeed or succeed without accommodations in an area that is not affected by their disability. </a:t>
            </a:r>
          </a:p>
          <a:p>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13</a:t>
            </a:fld>
            <a:endParaRPr lang="en-US"/>
          </a:p>
        </p:txBody>
      </p:sp>
    </p:spTree>
    <p:extLst>
      <p:ext uri="{BB962C8B-B14F-4D97-AF65-F5344CB8AC3E}">
        <p14:creationId xmlns:p14="http://schemas.microsoft.com/office/powerpoint/2010/main" val="26976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pPr eaLnBrk="1" hangingPunct="1"/>
            <a:r>
              <a:rPr lang="en-US" altLang="en-US" smtClean="0"/>
              <a:t>Diploma Track</a:t>
            </a:r>
          </a:p>
        </p:txBody>
      </p:sp>
      <p:sp>
        <p:nvSpPr>
          <p:cNvPr id="3" name="Content Placeholder 2"/>
          <p:cNvSpPr>
            <a:spLocks noGrp="1"/>
          </p:cNvSpPr>
          <p:nvPr>
            <p:ph idx="1"/>
          </p:nvPr>
        </p:nvSpPr>
        <p:spPr>
          <a:xfrm>
            <a:off x="457200" y="1417638"/>
            <a:ext cx="8229600" cy="4708525"/>
          </a:xfrm>
        </p:spPr>
        <p:txBody>
          <a:bodyPr rtlCol="0">
            <a:normAutofit fontScale="77500" lnSpcReduction="20000"/>
          </a:bodyPr>
          <a:lstStyle/>
          <a:p>
            <a:pPr eaLnBrk="1" fontAlgn="auto" hangingPunct="1">
              <a:spcAft>
                <a:spcPts val="0"/>
              </a:spcAft>
              <a:defRPr/>
            </a:pPr>
            <a:r>
              <a:rPr lang="en-US" dirty="0" smtClean="0"/>
              <a:t>To receive a high school diploma, a student must take and pass the full range of required classes across subject areas. This includes passing Algebra (which may be SDC or RSP Algebra).  </a:t>
            </a:r>
            <a:r>
              <a:rPr lang="en-US" dirty="0" err="1" smtClean="0"/>
              <a:t>SpEd</a:t>
            </a:r>
            <a:r>
              <a:rPr lang="en-US" dirty="0" smtClean="0"/>
              <a:t> </a:t>
            </a:r>
            <a:r>
              <a:rPr lang="en-US" dirty="0" err="1" smtClean="0"/>
              <a:t>classe</a:t>
            </a:r>
            <a:r>
              <a:rPr lang="en-US" dirty="0" smtClean="0"/>
              <a:t> credits count toward high school graduation but do not count for a-g.</a:t>
            </a:r>
          </a:p>
          <a:p>
            <a:pPr eaLnBrk="1" fontAlgn="auto" hangingPunct="1">
              <a:spcAft>
                <a:spcPts val="0"/>
              </a:spcAft>
              <a:defRPr/>
            </a:pPr>
            <a:r>
              <a:rPr lang="en-US" dirty="0" smtClean="0"/>
              <a:t>To be eligible for a diploma, </a:t>
            </a:r>
            <a:r>
              <a:rPr lang="en-US" dirty="0" err="1" smtClean="0"/>
              <a:t>SpEd</a:t>
            </a:r>
            <a:r>
              <a:rPr lang="en-US" dirty="0" smtClean="0"/>
              <a:t> students must attempt the CAHSEE (High School Exit Exam) at least once, but may receive a waiver or exemption from passing.  The official transcript reflects CAHSEE passed or not passed. </a:t>
            </a:r>
          </a:p>
          <a:p>
            <a:pPr eaLnBrk="1" fontAlgn="auto" hangingPunct="1">
              <a:spcAft>
                <a:spcPts val="0"/>
              </a:spcAft>
              <a:defRPr/>
            </a:pPr>
            <a:r>
              <a:rPr lang="en-US" dirty="0" smtClean="0"/>
              <a:t>A very high majority of our students the Resource and Mild-Moderate Special Day Programs graduate with a high school diploma after four years.  Many go on to Community College, some go on to 4 year colleges.  All are prepared to access supports in their postsecondary education. </a:t>
            </a:r>
          </a:p>
          <a:p>
            <a:pPr eaLnBrk="1" fontAlgn="auto" hangingPunct="1">
              <a:spcAft>
                <a:spcPts val="0"/>
              </a:spcAft>
              <a:defRPr/>
            </a:pPr>
            <a:endParaRPr 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707685-7ACB-4AE3-B413-7A6F9DADA3CE}" type="slidenum">
              <a:rPr lang="en-US" altLang="en-US">
                <a:solidFill>
                  <a:srgbClr val="898989"/>
                </a:solidFill>
                <a:latin typeface="Calibri" panose="020F0502020204030204" pitchFamily="34" charset="0"/>
              </a:rPr>
              <a:pPr eaLnBrk="1" hangingPunct="1"/>
              <a:t>14</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2542937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Non-diploma Track: Certificate of Completion	</a:t>
            </a:r>
            <a:endParaRPr lang="en-US" dirty="0"/>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Students in the Moderate-Severe program and some students in the Mild-Moderate program are on track to receive a Certificate of Completion rather than a diploma. They may participate in senior activities, including the graduation ceremony during the equivalent of their senior year.</a:t>
            </a:r>
          </a:p>
          <a:p>
            <a:pPr eaLnBrk="1" fontAlgn="auto" hangingPunct="1">
              <a:spcAft>
                <a:spcPts val="0"/>
              </a:spcAft>
              <a:defRPr/>
            </a:pPr>
            <a:r>
              <a:rPr lang="en-US" dirty="0" smtClean="0"/>
              <a:t>Students with an IEP who do not take receive a diploma are eligible for Special Education services through the District until age 22.   </a:t>
            </a:r>
          </a:p>
          <a:p>
            <a:pPr eaLnBrk="1" fontAlgn="auto" hangingPunct="1">
              <a:spcAft>
                <a:spcPts val="0"/>
              </a:spcAft>
              <a:defRPr/>
            </a:pPr>
            <a:r>
              <a:rPr lang="en-US" dirty="0" smtClean="0"/>
              <a:t>After age 18, Special Education Services typically focus on functional and vocational skills, and may be provided in a school or community based setting.</a:t>
            </a:r>
          </a:p>
          <a:p>
            <a:pPr eaLnBrk="1" fontAlgn="auto" hangingPunct="1">
              <a:spcAft>
                <a:spcPts val="0"/>
              </a:spcAft>
              <a:defRPr/>
            </a:pP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227168-92FE-47A6-B4D1-CBEF03A745B8}" type="slidenum">
              <a:rPr lang="en-US" altLang="en-US">
                <a:solidFill>
                  <a:srgbClr val="898989"/>
                </a:solidFill>
                <a:latin typeface="Calibri" panose="020F0502020204030204" pitchFamily="34" charset="0"/>
              </a:rPr>
              <a:pPr eaLnBrk="1" hangingPunct="1"/>
              <a:t>15</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2105916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a:t>
            </a:r>
            <a:endParaRPr lang="en-US" dirty="0"/>
          </a:p>
        </p:txBody>
      </p:sp>
      <p:sp>
        <p:nvSpPr>
          <p:cNvPr id="3" name="Content Placeholder 2"/>
          <p:cNvSpPr>
            <a:spLocks noGrp="1"/>
          </p:cNvSpPr>
          <p:nvPr>
            <p:ph idx="1"/>
          </p:nvPr>
        </p:nvSpPr>
        <p:spPr/>
        <p:txBody>
          <a:bodyPr>
            <a:normAutofit fontScale="92500"/>
          </a:bodyPr>
          <a:lstStyle/>
          <a:p>
            <a:r>
              <a:rPr lang="en-US" dirty="0"/>
              <a:t>Beginning at age 15, every IEP includes a transition plan that includes job preparation and functional skills, in addition to academic preparation.   Case carriers work with students to plan for the future. </a:t>
            </a:r>
            <a:endParaRPr lang="en-US" dirty="0" smtClean="0"/>
          </a:p>
          <a:p>
            <a:r>
              <a:rPr lang="en-US" dirty="0"/>
              <a:t>At the High School level Special Education Case Carriers are involved in supporting programming students to assure </a:t>
            </a:r>
            <a:r>
              <a:rPr lang="en-US" dirty="0" smtClean="0"/>
              <a:t>students take </a:t>
            </a:r>
            <a:r>
              <a:rPr lang="en-US" dirty="0"/>
              <a:t>classes are consistent with their IEP and support their goals.   </a:t>
            </a:r>
            <a:endParaRPr lang="en-US" dirty="0" smtClean="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16</a:t>
            </a:fld>
            <a:endParaRPr lang="en-US"/>
          </a:p>
        </p:txBody>
      </p:sp>
    </p:spTree>
    <p:extLst>
      <p:ext uri="{BB962C8B-B14F-4D97-AF65-F5344CB8AC3E}">
        <p14:creationId xmlns:p14="http://schemas.microsoft.com/office/powerpoint/2010/main" val="3239576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p:txBody>
          <a:bodyPr/>
          <a:lstStyle/>
          <a:p>
            <a:pPr eaLnBrk="1" hangingPunct="1"/>
            <a:r>
              <a:rPr lang="en-US" altLang="en-US" dirty="0" smtClean="0"/>
              <a:t>Transition Supports</a:t>
            </a: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defRPr/>
            </a:pPr>
            <a:r>
              <a:rPr lang="en-US" dirty="0" smtClean="0"/>
              <a:t>Each year, our department organizes a field trip to Chabot College so that students become familiar with the campus, the course offerings and the Student Disability Resource Center</a:t>
            </a:r>
          </a:p>
          <a:p>
            <a:pPr eaLnBrk="1" fontAlgn="auto" hangingPunct="1">
              <a:spcAft>
                <a:spcPts val="0"/>
              </a:spcAft>
              <a:defRPr/>
            </a:pPr>
            <a:r>
              <a:rPr lang="en-US" dirty="0" smtClean="0"/>
              <a:t>Many RSP students participate in the  College Bound Club and EAOP (Early Academic Opportunity Program), and College and Career Fairs.</a:t>
            </a:r>
          </a:p>
          <a:p>
            <a:pPr eaLnBrk="1" fontAlgn="auto" hangingPunct="1">
              <a:spcAft>
                <a:spcPts val="0"/>
              </a:spcAft>
              <a:defRPr/>
            </a:pPr>
            <a:r>
              <a:rPr lang="en-US" dirty="0" smtClean="0"/>
              <a:t>Representatives from the Department of Rehabilitation interview seniors who may qualify for their support in connecting with career opportunities. </a:t>
            </a:r>
          </a:p>
          <a:p>
            <a:pPr eaLnBrk="1" fontAlgn="auto" hangingPunct="1">
              <a:spcAft>
                <a:spcPts val="0"/>
              </a:spcAft>
              <a:defRPr/>
            </a:pPr>
            <a:r>
              <a:rPr lang="en-US" dirty="0" smtClean="0"/>
              <a:t>IEP meetings may include representatives from Regional Center or other support services to help make the link with available programs.</a:t>
            </a: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043F16-2834-4544-B410-DFB6489CFB12}" type="slidenum">
              <a:rPr lang="en-US" altLang="en-US">
                <a:solidFill>
                  <a:srgbClr val="898989"/>
                </a:solidFill>
                <a:latin typeface="Calibri" panose="020F0502020204030204" pitchFamily="34" charset="0"/>
              </a:rPr>
              <a:pPr eaLnBrk="1" hangingPunct="1"/>
              <a:t>17</a:t>
            </a:fld>
            <a:endParaRPr lang="en-US" altLang="en-US">
              <a:solidFill>
                <a:srgbClr val="898989"/>
              </a:solidFill>
              <a:latin typeface="Calibri" panose="020F0502020204030204" pitchFamily="34" charset="0"/>
            </a:endParaRPr>
          </a:p>
        </p:txBody>
      </p:sp>
    </p:spTree>
    <p:extLst>
      <p:ext uri="{BB962C8B-B14F-4D97-AF65-F5344CB8AC3E}">
        <p14:creationId xmlns:p14="http://schemas.microsoft.com/office/powerpoint/2010/main" val="1646585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859" y="11664"/>
            <a:ext cx="7024744" cy="1143000"/>
          </a:xfrm>
        </p:spPr>
        <p:txBody>
          <a:bodyPr/>
          <a:lstStyle/>
          <a:p>
            <a:r>
              <a:rPr lang="en-US" dirty="0" smtClean="0">
                <a:latin typeface="Tequilla Sunrise"/>
                <a:cs typeface="Tequilla Sunrise"/>
              </a:rPr>
              <a:t>IEP Team Meeting</a:t>
            </a:r>
            <a:endParaRPr lang="en-US" dirty="0">
              <a:latin typeface="Tequilla Sunrise"/>
              <a:cs typeface="Tequilla Sunrise"/>
            </a:endParaRPr>
          </a:p>
        </p:txBody>
      </p:sp>
      <p:sp>
        <p:nvSpPr>
          <p:cNvPr id="3" name="Content Placeholder 2"/>
          <p:cNvSpPr>
            <a:spLocks noGrp="1"/>
          </p:cNvSpPr>
          <p:nvPr>
            <p:ph idx="1"/>
          </p:nvPr>
        </p:nvSpPr>
        <p:spPr>
          <a:xfrm>
            <a:off x="550334" y="1354668"/>
            <a:ext cx="7852834" cy="5143500"/>
          </a:xfrm>
        </p:spPr>
        <p:txBody>
          <a:bodyPr>
            <a:normAutofit fontScale="77500" lnSpcReduction="20000"/>
          </a:bodyPr>
          <a:lstStyle/>
          <a:p>
            <a:r>
              <a:rPr lang="en-US" dirty="0" smtClean="0">
                <a:latin typeface="Something Blue"/>
                <a:cs typeface="Something Blue"/>
              </a:rPr>
              <a:t>By federal law, a student’s educational team meets at least once a year to review the student’s progress, current functioning, and future goals</a:t>
            </a:r>
          </a:p>
          <a:p>
            <a:r>
              <a:rPr lang="en-US" dirty="0" smtClean="0">
                <a:latin typeface="Something Blue"/>
                <a:cs typeface="Something Blue"/>
              </a:rPr>
              <a:t>Every three years, the student undergoes a multidisciplinary evaluation to determine whether s/he continues to be eligible for Special Education.</a:t>
            </a:r>
          </a:p>
          <a:p>
            <a:r>
              <a:rPr lang="en-US" b="1" dirty="0" smtClean="0">
                <a:latin typeface="Something Blue"/>
                <a:cs typeface="Something Blue"/>
              </a:rPr>
              <a:t>The IEP team MUST include:</a:t>
            </a:r>
          </a:p>
          <a:p>
            <a:pPr lvl="1"/>
            <a:r>
              <a:rPr lang="en-US" dirty="0" smtClean="0">
                <a:latin typeface="Something Blue"/>
                <a:cs typeface="Something Blue"/>
              </a:rPr>
              <a:t>A special education teacher (the case manager)</a:t>
            </a:r>
          </a:p>
          <a:p>
            <a:pPr lvl="1"/>
            <a:r>
              <a:rPr lang="en-US" dirty="0" smtClean="0">
                <a:latin typeface="Something Blue"/>
                <a:cs typeface="Something Blue"/>
              </a:rPr>
              <a:t>A general education teacher</a:t>
            </a:r>
          </a:p>
          <a:p>
            <a:pPr lvl="1"/>
            <a:r>
              <a:rPr lang="en-US" dirty="0" smtClean="0">
                <a:latin typeface="Something Blue"/>
                <a:cs typeface="Something Blue"/>
              </a:rPr>
              <a:t>An Administrator or Designee (Program Specialist or Psychologist)</a:t>
            </a:r>
          </a:p>
          <a:p>
            <a:pPr lvl="1"/>
            <a:r>
              <a:rPr lang="en-US" dirty="0" smtClean="0">
                <a:latin typeface="Something Blue"/>
                <a:cs typeface="Something Blue"/>
              </a:rPr>
              <a:t>Parent/</a:t>
            </a:r>
            <a:r>
              <a:rPr lang="en-US" dirty="0" err="1" smtClean="0">
                <a:latin typeface="Something Blue"/>
                <a:cs typeface="Something Blue"/>
              </a:rPr>
              <a:t>Guardin</a:t>
            </a:r>
            <a:r>
              <a:rPr lang="en-US" dirty="0" smtClean="0">
                <a:latin typeface="Something Blue"/>
                <a:cs typeface="Something Blue"/>
              </a:rPr>
              <a:t> (or adult student)</a:t>
            </a:r>
          </a:p>
          <a:p>
            <a:pPr lvl="1"/>
            <a:r>
              <a:rPr lang="en-US" dirty="0" smtClean="0">
                <a:latin typeface="Something Blue"/>
                <a:cs typeface="Something Blue"/>
              </a:rPr>
              <a:t>Other service providers and assessors such as Speech-Language Specialist and School Psychologist</a:t>
            </a:r>
          </a:p>
          <a:p>
            <a:pPr lvl="1"/>
            <a:endParaRPr lang="en-US" dirty="0">
              <a:latin typeface="Something Blue"/>
              <a:cs typeface="Something Blue"/>
            </a:endParaRPr>
          </a:p>
          <a:p>
            <a:pPr lvl="3"/>
            <a:endParaRPr lang="en-US" dirty="0" smtClean="0">
              <a:latin typeface="Something Blue"/>
              <a:cs typeface="Something Blue"/>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18</a:t>
            </a:fld>
            <a:endParaRPr lang="en-US"/>
          </a:p>
        </p:txBody>
      </p:sp>
    </p:spTree>
    <p:extLst>
      <p:ext uri="{BB962C8B-B14F-4D97-AF65-F5344CB8AC3E}">
        <p14:creationId xmlns:p14="http://schemas.microsoft.com/office/powerpoint/2010/main" val="2201175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edg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edg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edg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edg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edg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edg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edg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General Ed Teacher of Record</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Every IEP meeting must include a General Education teacher.</a:t>
            </a:r>
          </a:p>
          <a:p>
            <a:r>
              <a:rPr lang="en-US" dirty="0" smtClean="0"/>
              <a:t>At SLHS, our system is to ask the teacher who is on prep at the time of the IEP.</a:t>
            </a:r>
          </a:p>
          <a:p>
            <a:r>
              <a:rPr lang="en-US" dirty="0" smtClean="0"/>
              <a:t>If no Gen Ed teacher is on prep, the Teacher of Record is the teacher in whose class the student is struggling most</a:t>
            </a:r>
          </a:p>
          <a:p>
            <a:r>
              <a:rPr lang="en-US" dirty="0" smtClean="0"/>
              <a:t>A </a:t>
            </a:r>
            <a:r>
              <a:rPr lang="en-US" dirty="0" err="1" smtClean="0"/>
              <a:t>paraeducator</a:t>
            </a:r>
            <a:r>
              <a:rPr lang="en-US" dirty="0" smtClean="0"/>
              <a:t> will cover your class for up to 20 minutes.  If you require a certificated sub, you can arrange that through the AP office at the Main Campus or the Front Office at FTK.</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183495C6-C514-DE43-B96E-00B35DEFCE90}" type="slidenum">
              <a:rPr lang="en-US" smtClean="0"/>
              <a:t>19</a:t>
            </a:fld>
            <a:endParaRPr lang="en-US"/>
          </a:p>
        </p:txBody>
      </p:sp>
    </p:spTree>
    <p:extLst>
      <p:ext uri="{BB962C8B-B14F-4D97-AF65-F5344CB8AC3E}">
        <p14:creationId xmlns:p14="http://schemas.microsoft.com/office/powerpoint/2010/main" val="267686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panose="020B0604020202020204" pitchFamily="34" charset="0"/>
                <a:cs typeface="Arial" panose="020B0604020202020204" pitchFamily="34" charset="0"/>
              </a:rPr>
              <a:t>After this presentation, you will be able to answer</a:t>
            </a:r>
            <a:r>
              <a:rPr lang="en-US" dirty="0" smtClean="0">
                <a:latin typeface="Something Blue"/>
                <a:cs typeface="Something Blue"/>
              </a:rPr>
              <a:t>: </a:t>
            </a:r>
            <a:endParaRPr lang="en-US" dirty="0">
              <a:latin typeface="Something Blue"/>
              <a:cs typeface="Something Blue"/>
            </a:endParaRPr>
          </a:p>
        </p:txBody>
      </p:sp>
      <p:sp>
        <p:nvSpPr>
          <p:cNvPr id="3" name="Content Placeholder 2"/>
          <p:cNvSpPr>
            <a:spLocks noGrp="1"/>
          </p:cNvSpPr>
          <p:nvPr>
            <p:ph idx="1"/>
          </p:nvPr>
        </p:nvSpPr>
        <p:spPr>
          <a:xfrm>
            <a:off x="1043492" y="2323652"/>
            <a:ext cx="7423175" cy="4047515"/>
          </a:xfrm>
        </p:spPr>
        <p:txBody>
          <a:bodyPr>
            <a:normAutofit fontScale="85000" lnSpcReduction="20000"/>
          </a:bodyPr>
          <a:lstStyle/>
          <a:p>
            <a:r>
              <a:rPr lang="en-US" sz="2800" dirty="0" smtClean="0">
                <a:latin typeface="Something Blue"/>
                <a:cs typeface="Something Blue"/>
              </a:rPr>
              <a:t>How do students qualify for Special Education? </a:t>
            </a:r>
          </a:p>
          <a:p>
            <a:r>
              <a:rPr lang="en-US" sz="2800" dirty="0" smtClean="0">
                <a:latin typeface="Something Blue"/>
                <a:cs typeface="Something Blue"/>
              </a:rPr>
              <a:t>What is an IEP?</a:t>
            </a:r>
          </a:p>
          <a:p>
            <a:r>
              <a:rPr lang="en-US" sz="2800" dirty="0" smtClean="0">
                <a:latin typeface="Something Blue"/>
                <a:cs typeface="Something Blue"/>
              </a:rPr>
              <a:t>How do I know which of my students have IEPs?</a:t>
            </a:r>
          </a:p>
          <a:p>
            <a:r>
              <a:rPr lang="en-US" sz="2800" dirty="0" smtClean="0">
                <a:latin typeface="Something Blue"/>
                <a:cs typeface="Something Blue"/>
              </a:rPr>
              <a:t>What programs and services do we offer for students with IEPs at San Leandro High School?</a:t>
            </a:r>
          </a:p>
          <a:p>
            <a:r>
              <a:rPr lang="en-US" sz="2800" dirty="0" smtClean="0">
                <a:latin typeface="Something Blue"/>
                <a:cs typeface="Something Blue"/>
              </a:rPr>
              <a:t>What do accommodations/modifications look like in my classroom?</a:t>
            </a:r>
          </a:p>
          <a:p>
            <a:r>
              <a:rPr lang="en-US" sz="2800" dirty="0" smtClean="0">
                <a:latin typeface="Something Blue"/>
                <a:cs typeface="Something Blue"/>
              </a:rPr>
              <a:t>What are my responsibilities at the time of the IEP meeting?</a:t>
            </a:r>
          </a:p>
          <a:p>
            <a:r>
              <a:rPr lang="en-US" sz="2800" dirty="0" smtClean="0">
                <a:latin typeface="Something Blue"/>
                <a:cs typeface="Something Blue"/>
              </a:rPr>
              <a:t>Who can I go to for help? How can I get my questions answered?</a:t>
            </a:r>
          </a:p>
          <a:p>
            <a:endParaRPr lang="en-US" sz="2800" dirty="0">
              <a:latin typeface="Something Blue"/>
              <a:cs typeface="Something Blue"/>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2</a:t>
            </a:fld>
            <a:endParaRPr lang="en-US"/>
          </a:p>
        </p:txBody>
      </p:sp>
    </p:spTree>
    <p:extLst>
      <p:ext uri="{BB962C8B-B14F-4D97-AF65-F5344CB8AC3E}">
        <p14:creationId xmlns:p14="http://schemas.microsoft.com/office/powerpoint/2010/main" val="40604108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7880" y="223331"/>
            <a:ext cx="7024744" cy="1143000"/>
          </a:xfrm>
        </p:spPr>
        <p:txBody>
          <a:bodyPr>
            <a:normAutofit/>
          </a:bodyPr>
          <a:lstStyle/>
          <a:p>
            <a:r>
              <a:rPr lang="en-US" sz="3200" b="1" dirty="0" smtClean="0">
                <a:latin typeface="From Cartoon Blocks"/>
                <a:cs typeface="From Cartoon Blocks"/>
              </a:rPr>
              <a:t>General Ed Teachers and the IEP Meeting</a:t>
            </a:r>
            <a:endParaRPr lang="en-US" sz="3200" b="1" dirty="0">
              <a:latin typeface="From Cartoon Blocks"/>
              <a:cs typeface="From Cartoon Blocks"/>
            </a:endParaRPr>
          </a:p>
        </p:txBody>
      </p:sp>
      <p:sp>
        <p:nvSpPr>
          <p:cNvPr id="3" name="Content Placeholder 2"/>
          <p:cNvSpPr>
            <a:spLocks noGrp="1"/>
          </p:cNvSpPr>
          <p:nvPr>
            <p:ph idx="1"/>
          </p:nvPr>
        </p:nvSpPr>
        <p:spPr>
          <a:xfrm>
            <a:off x="656167" y="1629833"/>
            <a:ext cx="8000999" cy="4825999"/>
          </a:xfrm>
        </p:spPr>
        <p:txBody>
          <a:bodyPr>
            <a:normAutofit fontScale="62500" lnSpcReduction="20000"/>
          </a:bodyPr>
          <a:lstStyle/>
          <a:p>
            <a:r>
              <a:rPr lang="en-US" b="1" dirty="0" smtClean="0">
                <a:latin typeface="Something Blue"/>
                <a:cs typeface="Something Blue"/>
              </a:rPr>
              <a:t>Written Feedback is requested from </a:t>
            </a:r>
            <a:r>
              <a:rPr lang="en-US" b="1" u="sng" dirty="0" smtClean="0">
                <a:latin typeface="Something Blue"/>
                <a:cs typeface="Something Blue"/>
              </a:rPr>
              <a:t>all teachers </a:t>
            </a:r>
            <a:r>
              <a:rPr lang="en-US" dirty="0" smtClean="0">
                <a:latin typeface="Something Blue"/>
                <a:cs typeface="Something Blue"/>
              </a:rPr>
              <a:t>and needs to be returned a few days before the IEP meeting so that it can be incorporated into the IEP paperwork.  Work samples are welcome!</a:t>
            </a:r>
          </a:p>
          <a:p>
            <a:r>
              <a:rPr lang="en-US" dirty="0" smtClean="0">
                <a:latin typeface="Something Blue"/>
                <a:cs typeface="Something Blue"/>
              </a:rPr>
              <a:t>Please include what accommodations you provide that are helping the student succeed, as well as concerns you have about student progress or behavior.</a:t>
            </a:r>
          </a:p>
          <a:p>
            <a:r>
              <a:rPr lang="en-US" dirty="0" smtClean="0">
                <a:latin typeface="Something Blue"/>
                <a:cs typeface="Something Blue"/>
              </a:rPr>
              <a:t>If you have been designated the </a:t>
            </a:r>
            <a:r>
              <a:rPr lang="en-US" b="1" dirty="0" smtClean="0">
                <a:latin typeface="Something Blue"/>
                <a:cs typeface="Something Blue"/>
              </a:rPr>
              <a:t>Teacher of Record</a:t>
            </a:r>
            <a:r>
              <a:rPr lang="en-US" dirty="0" smtClean="0">
                <a:latin typeface="Something Blue"/>
                <a:cs typeface="Something Blue"/>
              </a:rPr>
              <a:t>, you must attend the IEP meeting. If you foresee that you will not be able to attend, please inform the Case Manager as soon as possible so that other arrangements can be made.</a:t>
            </a:r>
          </a:p>
          <a:p>
            <a:r>
              <a:rPr lang="en-US" dirty="0" smtClean="0">
                <a:latin typeface="Something Blue"/>
                <a:cs typeface="Something Blue"/>
              </a:rPr>
              <a:t>If you have not been designated the Teacher of Record,  you can also let the Case Manager know if you would like to attend the meeting  and class coverage will be provided if possible.</a:t>
            </a:r>
          </a:p>
          <a:p>
            <a:r>
              <a:rPr lang="en-US" dirty="0" smtClean="0">
                <a:latin typeface="Something Blue"/>
                <a:cs typeface="Something Blue"/>
              </a:rPr>
              <a:t>The presence of at least one General Ed teacher at the IEP assures that the family can have current information about General Ed.   (IEPS for a very few students who are not in any Gen Ed classes do not require a Gen Ed teacher.)</a:t>
            </a:r>
          </a:p>
        </p:txBody>
      </p:sp>
      <p:sp>
        <p:nvSpPr>
          <p:cNvPr id="4" name="Slide Number Placeholder 3"/>
          <p:cNvSpPr>
            <a:spLocks noGrp="1"/>
          </p:cNvSpPr>
          <p:nvPr>
            <p:ph type="sldNum" sz="quarter" idx="12"/>
          </p:nvPr>
        </p:nvSpPr>
        <p:spPr/>
        <p:txBody>
          <a:bodyPr/>
          <a:lstStyle/>
          <a:p>
            <a:fld id="{183495C6-C514-DE43-B96E-00B35DEFCE90}" type="slidenum">
              <a:rPr lang="en-US" smtClean="0"/>
              <a:t>20</a:t>
            </a:fld>
            <a:endParaRPr lang="en-US"/>
          </a:p>
        </p:txBody>
      </p:sp>
    </p:spTree>
    <p:extLst>
      <p:ext uri="{BB962C8B-B14F-4D97-AF65-F5344CB8AC3E}">
        <p14:creationId xmlns:p14="http://schemas.microsoft.com/office/powerpoint/2010/main" val="71024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 the meeting</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If the student is present, address the student.  Otherwise, address the parent/guardian.</a:t>
            </a:r>
          </a:p>
          <a:p>
            <a:r>
              <a:rPr lang="en-US" dirty="0" smtClean="0"/>
              <a:t>Bring up both successes and challenges. The parent/guardian may want to know how you are implementing the student’s accommodations in your classroom, how your grading system works, and the best way to contact you. </a:t>
            </a:r>
            <a:r>
              <a:rPr lang="en-US" dirty="0"/>
              <a:t> </a:t>
            </a:r>
            <a:r>
              <a:rPr lang="en-US" dirty="0" smtClean="0"/>
              <a:t> If a student is struggling in your class, you may want to explicitly state how the student can catch up and receive credit. </a:t>
            </a:r>
          </a:p>
          <a:p>
            <a:r>
              <a:rPr lang="en-US" dirty="0" smtClean="0"/>
              <a:t>If  you have been in touch with the parent before the IEP, or tried to get in touch, you are welcome to reference those communications.</a:t>
            </a:r>
          </a:p>
          <a:p>
            <a:r>
              <a:rPr lang="en-US" dirty="0" smtClean="0"/>
              <a:t>Be sure to sign in on the IEP as the “General Education Teacher. ”</a:t>
            </a:r>
          </a:p>
          <a:p>
            <a:r>
              <a:rPr lang="en-US" dirty="0" smtClean="0"/>
              <a:t>Be sure to ask “Do you have any further questions for me?” before you are excused. </a:t>
            </a:r>
          </a:p>
          <a:p>
            <a:pPr marL="0" indent="0">
              <a:buNone/>
            </a:pPr>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21</a:t>
            </a:fld>
            <a:endParaRPr lang="en-US"/>
          </a:p>
        </p:txBody>
      </p:sp>
    </p:spTree>
    <p:extLst>
      <p:ext uri="{BB962C8B-B14F-4D97-AF65-F5344CB8AC3E}">
        <p14:creationId xmlns:p14="http://schemas.microsoft.com/office/powerpoint/2010/main" val="38313548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latin typeface="Cute Cartoon"/>
                <a:cs typeface="Cute Cartoon"/>
              </a:rPr>
              <a:t>After the meeting...</a:t>
            </a:r>
            <a:endParaRPr lang="en-US" sz="6600" dirty="0">
              <a:latin typeface="Cute Cartoon"/>
              <a:cs typeface="Cute Cartoon"/>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Something Blue"/>
                <a:cs typeface="Something Blue"/>
              </a:rPr>
              <a:t>The new IEP will be finalized.</a:t>
            </a:r>
          </a:p>
          <a:p>
            <a:r>
              <a:rPr lang="en-US" dirty="0" smtClean="0">
                <a:latin typeface="Something Blue"/>
                <a:cs typeface="Something Blue"/>
              </a:rPr>
              <a:t>New accommodations will be sent out to all teachers. Please place them in your yellow folder and shred the old accommodations. </a:t>
            </a:r>
          </a:p>
          <a:p>
            <a:r>
              <a:rPr lang="en-US" dirty="0" err="1" smtClean="0">
                <a:latin typeface="Something Blue"/>
                <a:cs typeface="Something Blue"/>
              </a:rPr>
              <a:t>Followup</a:t>
            </a:r>
            <a:r>
              <a:rPr lang="en-US" dirty="0" smtClean="0">
                <a:latin typeface="Something Blue"/>
                <a:cs typeface="Something Blue"/>
              </a:rPr>
              <a:t> on any specific actions you agreed to take. Be in touch with the case manager. </a:t>
            </a:r>
          </a:p>
          <a:p>
            <a:r>
              <a:rPr lang="en-US" dirty="0" smtClean="0">
                <a:latin typeface="Something Blue"/>
                <a:cs typeface="Something Blue"/>
              </a:rPr>
              <a:t>NOTE: Sometimes an IEP meeting needs to be held in parts as all parties are unable to meet at the same time.  In those situations, it may be weeks until you receive a new set of accommodations.  Please check in with the Case Manager if you have any questions. </a:t>
            </a:r>
          </a:p>
          <a:p>
            <a:endParaRPr lang="en-US" dirty="0">
              <a:latin typeface="Something Blue"/>
              <a:cs typeface="Something Blue"/>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22</a:t>
            </a:fld>
            <a:endParaRPr lang="en-US"/>
          </a:p>
        </p:txBody>
      </p:sp>
    </p:spTree>
    <p:extLst>
      <p:ext uri="{BB962C8B-B14F-4D97-AF65-F5344CB8AC3E}">
        <p14:creationId xmlns:p14="http://schemas.microsoft.com/office/powerpoint/2010/main" val="2914004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0795" y="456164"/>
            <a:ext cx="7024744" cy="1143000"/>
          </a:xfrm>
        </p:spPr>
        <p:txBody>
          <a:bodyPr>
            <a:normAutofit fontScale="90000"/>
          </a:bodyPr>
          <a:lstStyle/>
          <a:p>
            <a:r>
              <a:rPr lang="en-US" b="1" dirty="0" smtClean="0">
                <a:latin typeface="Something Blue"/>
                <a:cs typeface="Something Blue"/>
              </a:rPr>
              <a:t>But the IEP</a:t>
            </a:r>
            <a:r>
              <a:rPr lang="en-US" sz="4400" b="1" dirty="0" smtClean="0">
                <a:latin typeface="Something Blue"/>
                <a:cs typeface="Something Blue"/>
              </a:rPr>
              <a:t> is Year Round</a:t>
            </a:r>
            <a:endParaRPr lang="en-US" sz="4400" b="1" dirty="0">
              <a:latin typeface="Something Blue"/>
              <a:cs typeface="Something Blue"/>
            </a:endParaRPr>
          </a:p>
        </p:txBody>
      </p:sp>
      <p:sp>
        <p:nvSpPr>
          <p:cNvPr id="3" name="Content Placeholder 2"/>
          <p:cNvSpPr>
            <a:spLocks noGrp="1"/>
          </p:cNvSpPr>
          <p:nvPr>
            <p:ph idx="1"/>
          </p:nvPr>
        </p:nvSpPr>
        <p:spPr>
          <a:xfrm>
            <a:off x="677334" y="1599164"/>
            <a:ext cx="7831666" cy="4877836"/>
          </a:xfrm>
        </p:spPr>
        <p:txBody>
          <a:bodyPr>
            <a:normAutofit fontScale="85000" lnSpcReduction="20000"/>
          </a:bodyPr>
          <a:lstStyle/>
          <a:p>
            <a:r>
              <a:rPr lang="en-US" dirty="0" smtClean="0">
                <a:latin typeface="Something Blue"/>
                <a:cs typeface="Something Blue"/>
              </a:rPr>
              <a:t>Do not hesitate to be in touch with the Case Manager when you have concerns about the student at any time.</a:t>
            </a:r>
          </a:p>
          <a:p>
            <a:r>
              <a:rPr lang="en-US" dirty="0" smtClean="0">
                <a:latin typeface="Something Blue"/>
                <a:cs typeface="Something Blue"/>
              </a:rPr>
              <a:t>Do not hesitate to be in touch with the family when you </a:t>
            </a:r>
            <a:r>
              <a:rPr lang="en-US" dirty="0">
                <a:latin typeface="Something Blue"/>
                <a:cs typeface="Something Blue"/>
              </a:rPr>
              <a:t>when you have concerns about the student at any </a:t>
            </a:r>
            <a:r>
              <a:rPr lang="en-US" dirty="0" smtClean="0">
                <a:latin typeface="Something Blue"/>
                <a:cs typeface="Something Blue"/>
              </a:rPr>
              <a:t>time. Please do keep the Case Manager in the loop about any significant concerns or conversations!</a:t>
            </a:r>
          </a:p>
          <a:p>
            <a:r>
              <a:rPr lang="en-US" dirty="0" smtClean="0">
                <a:latin typeface="Something Blue"/>
                <a:cs typeface="Something Blue"/>
              </a:rPr>
              <a:t> Ask to be included in specially called IEP meetings that may occur more often than annually!  </a:t>
            </a:r>
          </a:p>
          <a:p>
            <a:r>
              <a:rPr lang="en-US" dirty="0" smtClean="0">
                <a:latin typeface="Something Blue"/>
                <a:cs typeface="Something Blue"/>
              </a:rPr>
              <a:t>When progress is occurring, let the family, case manager and student know!</a:t>
            </a:r>
          </a:p>
        </p:txBody>
      </p:sp>
      <p:sp>
        <p:nvSpPr>
          <p:cNvPr id="4" name="Slide Number Placeholder 3"/>
          <p:cNvSpPr>
            <a:spLocks noGrp="1"/>
          </p:cNvSpPr>
          <p:nvPr>
            <p:ph type="sldNum" sz="quarter" idx="12"/>
          </p:nvPr>
        </p:nvSpPr>
        <p:spPr/>
        <p:txBody>
          <a:bodyPr/>
          <a:lstStyle/>
          <a:p>
            <a:fld id="{183495C6-C514-DE43-B96E-00B35DEFCE90}" type="slidenum">
              <a:rPr lang="en-US" smtClean="0"/>
              <a:t>23</a:t>
            </a:fld>
            <a:endParaRPr lang="en-US"/>
          </a:p>
        </p:txBody>
      </p:sp>
    </p:spTree>
    <p:extLst>
      <p:ext uri="{BB962C8B-B14F-4D97-AF65-F5344CB8AC3E}">
        <p14:creationId xmlns:p14="http://schemas.microsoft.com/office/powerpoint/2010/main" val="374097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9450"/>
            <a:ext cx="8229600" cy="1143000"/>
          </a:xfrm>
        </p:spPr>
        <p:txBody>
          <a:bodyPr>
            <a:normAutofit fontScale="90000"/>
          </a:bodyPr>
          <a:lstStyle/>
          <a:p>
            <a:r>
              <a:rPr lang="en-US" dirty="0" smtClean="0"/>
              <a:t> </a:t>
            </a:r>
            <a:r>
              <a:rPr lang="en-US" sz="3600" b="1" dirty="0" err="1" smtClean="0"/>
              <a:t>SpEd</a:t>
            </a:r>
            <a:r>
              <a:rPr lang="en-US" sz="3600" b="1" dirty="0" smtClean="0"/>
              <a:t> Accommodations and Modifications at San Leandro High School</a:t>
            </a:r>
            <a:endParaRPr lang="en-US" sz="3600" b="1" dirty="0"/>
          </a:p>
        </p:txBody>
      </p:sp>
      <p:sp>
        <p:nvSpPr>
          <p:cNvPr id="3" name="Content Placeholder 2"/>
          <p:cNvSpPr>
            <a:spLocks noGrp="1"/>
          </p:cNvSpPr>
          <p:nvPr>
            <p:ph idx="1"/>
          </p:nvPr>
        </p:nvSpPr>
        <p:spPr/>
        <p:txBody>
          <a:bodyPr>
            <a:normAutofit fontScale="62500" lnSpcReduction="20000"/>
          </a:bodyPr>
          <a:lstStyle/>
          <a:p>
            <a:r>
              <a:rPr lang="en-US" dirty="0" smtClean="0"/>
              <a:t>Four years ago, in response to feedback from staff, our site changed how we distribute Accommodations and Modifications for students with IEPs.</a:t>
            </a:r>
          </a:p>
          <a:p>
            <a:r>
              <a:rPr lang="en-US" dirty="0" smtClean="0"/>
              <a:t>Within the first two weeks of school, Case Managers meet with their students and provide them with a copy of the Accommodations and Modifications page from their IEPs in a page protector, so that students can self-advocate with teachers. </a:t>
            </a:r>
          </a:p>
          <a:p>
            <a:r>
              <a:rPr lang="en-US" dirty="0" smtClean="0"/>
              <a:t>As soon as classes are balanced in the fall, the </a:t>
            </a:r>
            <a:r>
              <a:rPr lang="en-US" dirty="0" err="1" smtClean="0"/>
              <a:t>SpEd</a:t>
            </a:r>
            <a:r>
              <a:rPr lang="en-US" dirty="0" smtClean="0"/>
              <a:t> Department puts together Yellow Folders that contain the Accommodations and Modifications pages for all students in a teacher’s classes by period.  These are confidential to the student. When you receive your Yellow Folder, please  store it where you can find it, and also where you could direct a long-term sub to find it if needed. </a:t>
            </a:r>
          </a:p>
          <a:p>
            <a:r>
              <a:rPr lang="en-US" dirty="0" smtClean="0"/>
              <a:t>You will receive updated A&amp;M pages throughout the year as IEPs are held.  Please replace the old pages as you receive the new ones.</a:t>
            </a:r>
          </a:p>
          <a:p>
            <a:r>
              <a:rPr lang="en-US" dirty="0" smtClean="0"/>
              <a:t>As technology changes, we may be adding online options, though that is not currently available.  Stay tuned!</a:t>
            </a:r>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24</a:t>
            </a:fld>
            <a:endParaRPr lang="en-US"/>
          </a:p>
        </p:txBody>
      </p:sp>
    </p:spTree>
    <p:extLst>
      <p:ext uri="{BB962C8B-B14F-4D97-AF65-F5344CB8AC3E}">
        <p14:creationId xmlns:p14="http://schemas.microsoft.com/office/powerpoint/2010/main" val="665530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7603" y="456164"/>
            <a:ext cx="8341593" cy="1090248"/>
          </a:xfrm>
        </p:spPr>
        <p:txBody>
          <a:bodyPr>
            <a:noAutofit/>
          </a:bodyPr>
          <a:lstStyle/>
          <a:p>
            <a:r>
              <a:rPr lang="en-US" sz="4000" b="1" dirty="0" smtClean="0">
                <a:latin typeface="From Cartoon Blocks"/>
                <a:cs typeface="From Cartoon Blocks"/>
              </a:rPr>
              <a:t>What are Accommodations and Modifications? </a:t>
            </a:r>
            <a:endParaRPr lang="en-US" sz="4000" b="1" dirty="0">
              <a:latin typeface="From Cartoon Blocks"/>
              <a:cs typeface="From Cartoon Blocks"/>
            </a:endParaRPr>
          </a:p>
        </p:txBody>
      </p:sp>
      <p:sp>
        <p:nvSpPr>
          <p:cNvPr id="3" name="Content Placeholder 2"/>
          <p:cNvSpPr>
            <a:spLocks noGrp="1"/>
          </p:cNvSpPr>
          <p:nvPr>
            <p:ph idx="1"/>
          </p:nvPr>
        </p:nvSpPr>
        <p:spPr>
          <a:xfrm>
            <a:off x="566406" y="1680882"/>
            <a:ext cx="7809516" cy="4685882"/>
          </a:xfrm>
        </p:spPr>
        <p:txBody>
          <a:bodyPr>
            <a:noAutofit/>
          </a:bodyPr>
          <a:lstStyle/>
          <a:p>
            <a:pPr>
              <a:lnSpc>
                <a:spcPct val="90000"/>
              </a:lnSpc>
              <a:buNone/>
            </a:pPr>
            <a:r>
              <a:rPr lang="en-US" altLang="en-US" sz="2000" u="sng" dirty="0">
                <a:latin typeface="Arial" panose="020B0604020202020204" pitchFamily="34" charset="0"/>
              </a:rPr>
              <a:t>Accommodations</a:t>
            </a:r>
            <a:r>
              <a:rPr lang="en-US" altLang="en-US" sz="2000" dirty="0">
                <a:latin typeface="Arial" panose="020B0604020202020204" pitchFamily="34" charset="0"/>
              </a:rPr>
              <a:t> </a:t>
            </a:r>
            <a:r>
              <a:rPr lang="en-US" altLang="en-US" sz="2000" dirty="0" smtClean="0">
                <a:latin typeface="Arial" panose="020B0604020202020204" pitchFamily="34" charset="0"/>
              </a:rPr>
              <a:t>adjust </a:t>
            </a:r>
            <a:r>
              <a:rPr lang="en-US" altLang="en-US" sz="2000" dirty="0">
                <a:latin typeface="Arial" panose="020B0604020202020204" pitchFamily="34" charset="0"/>
              </a:rPr>
              <a:t>how the student can access or demonstrate learning.  For </a:t>
            </a:r>
            <a:r>
              <a:rPr lang="en-US" altLang="en-US" sz="2000" dirty="0" smtClean="0">
                <a:latin typeface="Arial" panose="020B0604020202020204" pitchFamily="34" charset="0"/>
              </a:rPr>
              <a:t>example </a:t>
            </a:r>
            <a:r>
              <a:rPr lang="en-US" altLang="en-US" sz="2000" dirty="0">
                <a:latin typeface="Arial" panose="020B0604020202020204" pitchFamily="34" charset="0"/>
              </a:rPr>
              <a:t>a student with a reading disability might listen to books on tape or have exam questions presented </a:t>
            </a:r>
            <a:r>
              <a:rPr lang="en-US" altLang="en-US" sz="2000" dirty="0" smtClean="0">
                <a:latin typeface="Arial" panose="020B0604020202020204" pitchFamily="34" charset="0"/>
              </a:rPr>
              <a:t>orally but </a:t>
            </a:r>
            <a:r>
              <a:rPr lang="en-US" altLang="en-US" sz="2000" dirty="0">
                <a:latin typeface="Arial" panose="020B0604020202020204" pitchFamily="34" charset="0"/>
              </a:rPr>
              <a:t>the student needs to demonstrate a similar understanding of the material as do other students in the class. </a:t>
            </a:r>
            <a:endParaRPr lang="en-US" altLang="en-US" sz="2000" dirty="0" smtClean="0">
              <a:latin typeface="Arial" panose="020B0604020202020204" pitchFamily="34" charset="0"/>
            </a:endParaRPr>
          </a:p>
          <a:p>
            <a:pPr>
              <a:lnSpc>
                <a:spcPct val="90000"/>
              </a:lnSpc>
              <a:buNone/>
            </a:pPr>
            <a:r>
              <a:rPr lang="en-US" altLang="en-US" sz="2000" u="sng" dirty="0">
                <a:latin typeface="Arial" panose="020B0604020202020204" pitchFamily="34" charset="0"/>
              </a:rPr>
              <a:t>Modifications</a:t>
            </a:r>
            <a:r>
              <a:rPr lang="en-US" altLang="en-US" sz="2000" dirty="0">
                <a:latin typeface="Arial" panose="020B0604020202020204" pitchFamily="34" charset="0"/>
              </a:rPr>
              <a:t> </a:t>
            </a:r>
            <a:r>
              <a:rPr lang="en-US" altLang="en-US" sz="2000" dirty="0" smtClean="0">
                <a:latin typeface="Arial" panose="020B0604020202020204" pitchFamily="34" charset="0"/>
              </a:rPr>
              <a:t>change </a:t>
            </a:r>
            <a:r>
              <a:rPr lang="en-US" altLang="en-US" sz="2000" dirty="0">
                <a:latin typeface="Arial" panose="020B0604020202020204" pitchFamily="34" charset="0"/>
              </a:rPr>
              <a:t>the </a:t>
            </a:r>
            <a:r>
              <a:rPr lang="en-US" altLang="en-US" sz="2000" dirty="0" smtClean="0">
                <a:latin typeface="Arial" panose="020B0604020202020204" pitchFamily="34" charset="0"/>
              </a:rPr>
              <a:t>learning that is </a:t>
            </a:r>
            <a:r>
              <a:rPr lang="en-US" altLang="en-US" sz="2000" dirty="0">
                <a:latin typeface="Arial" panose="020B0604020202020204" pitchFamily="34" charset="0"/>
              </a:rPr>
              <a:t>required to receive credits in the class.   For example, a </a:t>
            </a:r>
            <a:r>
              <a:rPr lang="en-US" altLang="en-US" sz="2000" dirty="0" smtClean="0">
                <a:latin typeface="Arial" panose="020B0604020202020204" pitchFamily="34" charset="0"/>
              </a:rPr>
              <a:t>student </a:t>
            </a:r>
            <a:r>
              <a:rPr lang="en-US" altLang="en-US" sz="2000" dirty="0">
                <a:latin typeface="Arial" panose="020B0604020202020204" pitchFamily="34" charset="0"/>
              </a:rPr>
              <a:t>might be allowed to take exams open-book </a:t>
            </a:r>
            <a:r>
              <a:rPr lang="en-US" altLang="en-US" sz="2000" dirty="0" smtClean="0">
                <a:latin typeface="Arial" panose="020B0604020202020204" pitchFamily="34" charset="0"/>
              </a:rPr>
              <a:t>while </a:t>
            </a:r>
            <a:r>
              <a:rPr lang="en-US" altLang="en-US" sz="2000" dirty="0">
                <a:latin typeface="Arial" panose="020B0604020202020204" pitchFamily="34" charset="0"/>
              </a:rPr>
              <a:t>other students do not have access to their texts during the exam. </a:t>
            </a:r>
          </a:p>
          <a:p>
            <a:r>
              <a:rPr lang="en-US" sz="2000" dirty="0" smtClean="0">
                <a:latin typeface="Arial" panose="020B0604020202020204" pitchFamily="34" charset="0"/>
                <a:cs typeface="Something Blue"/>
              </a:rPr>
              <a:t>Accommodations and modifications can be changes to the student’s study materials, work product or environment.</a:t>
            </a:r>
          </a:p>
          <a:p>
            <a:r>
              <a:rPr lang="en-US" sz="2000" dirty="0" smtClean="0">
                <a:latin typeface="Arial" panose="020B0604020202020204" pitchFamily="34" charset="0"/>
                <a:cs typeface="Something Blue"/>
              </a:rPr>
              <a:t>Students with IEPs with received have a mix of accommodations and modifications.   If a student is graded with </a:t>
            </a:r>
            <a:r>
              <a:rPr lang="en-US" sz="2000" u="sng" dirty="0" smtClean="0">
                <a:latin typeface="Arial" panose="020B0604020202020204" pitchFamily="34" charset="0"/>
                <a:cs typeface="Something Blue"/>
              </a:rPr>
              <a:t>Modifications</a:t>
            </a:r>
            <a:r>
              <a:rPr lang="en-US" sz="2000" dirty="0" smtClean="0">
                <a:latin typeface="Arial" panose="020B0604020202020204" pitchFamily="34" charset="0"/>
                <a:cs typeface="Something Blue"/>
              </a:rPr>
              <a:t>, choose the code for that to show on the grade progress report.  </a:t>
            </a:r>
          </a:p>
        </p:txBody>
      </p:sp>
      <p:sp>
        <p:nvSpPr>
          <p:cNvPr id="4" name="Slide Number Placeholder 3"/>
          <p:cNvSpPr>
            <a:spLocks noGrp="1"/>
          </p:cNvSpPr>
          <p:nvPr>
            <p:ph type="sldNum" sz="quarter" idx="12"/>
          </p:nvPr>
        </p:nvSpPr>
        <p:spPr/>
        <p:txBody>
          <a:bodyPr/>
          <a:lstStyle/>
          <a:p>
            <a:fld id="{183495C6-C514-DE43-B96E-00B35DEFCE90}" type="slidenum">
              <a:rPr lang="en-US" smtClean="0"/>
              <a:t>25</a:t>
            </a:fld>
            <a:endParaRPr lang="en-US"/>
          </a:p>
        </p:txBody>
      </p:sp>
    </p:spTree>
    <p:extLst>
      <p:ext uri="{BB962C8B-B14F-4D97-AF65-F5344CB8AC3E}">
        <p14:creationId xmlns:p14="http://schemas.microsoft.com/office/powerpoint/2010/main" val="14431799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000" b="1" dirty="0" smtClean="0">
                <a:latin typeface="Arial" panose="020B0604020202020204" pitchFamily="34" charset="0"/>
                <a:cs typeface="Arial" panose="020B0604020202020204" pitchFamily="34" charset="0"/>
              </a:rPr>
              <a:t>Implementing Accommodations</a:t>
            </a:r>
            <a:endParaRPr lang="en-US" sz="3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Something Blue"/>
                <a:cs typeface="Something Blue"/>
              </a:rPr>
              <a:t>The district’s legal obligation to provide a </a:t>
            </a:r>
            <a:r>
              <a:rPr lang="en-US" dirty="0" err="1" smtClean="0">
                <a:latin typeface="Something Blue"/>
                <a:cs typeface="Something Blue"/>
              </a:rPr>
              <a:t>SpEd</a:t>
            </a:r>
            <a:r>
              <a:rPr lang="en-US" dirty="0" smtClean="0">
                <a:latin typeface="Something Blue"/>
                <a:cs typeface="Something Blue"/>
              </a:rPr>
              <a:t> student with FAPE includes providing Accommodations and Modifications in the General Ed setting.</a:t>
            </a:r>
          </a:p>
          <a:p>
            <a:r>
              <a:rPr lang="en-US" dirty="0" smtClean="0">
                <a:latin typeface="Something Blue"/>
                <a:cs typeface="Something Blue"/>
              </a:rPr>
              <a:t>Teachers are obligated to offer A&amp;M as specified whether or not the student requests them </a:t>
            </a:r>
            <a:r>
              <a:rPr lang="en-US" u="sng" dirty="0" smtClean="0">
                <a:latin typeface="Something Blue"/>
                <a:cs typeface="Something Blue"/>
              </a:rPr>
              <a:t>except</a:t>
            </a:r>
            <a:r>
              <a:rPr lang="en-US" dirty="0" smtClean="0">
                <a:latin typeface="Something Blue"/>
                <a:cs typeface="Something Blue"/>
              </a:rPr>
              <a:t> where “on student request” is specified in the IEP. </a:t>
            </a:r>
          </a:p>
          <a:p>
            <a:r>
              <a:rPr lang="en-US" dirty="0" smtClean="0">
                <a:latin typeface="Something Blue"/>
                <a:cs typeface="Something Blue"/>
              </a:rPr>
              <a:t>The Case Manager can often help you find the least burdensome and most effective ways of providing students with these supports. </a:t>
            </a:r>
          </a:p>
          <a:p>
            <a:r>
              <a:rPr lang="en-US" dirty="0" smtClean="0">
                <a:latin typeface="Something Blue"/>
                <a:cs typeface="Something Blue"/>
              </a:rPr>
              <a:t>Sometimes the strategies you use to make your classroom inclusive for different types of learner will also provide the supports that a student with an IEP needs, for example, leaving notes on the board or providing options for different types of projects to fulfill a learning objective</a:t>
            </a:r>
            <a:endParaRPr lang="en-US" dirty="0">
              <a:latin typeface="Something Blue"/>
              <a:cs typeface="Something Blue"/>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26</a:t>
            </a:fld>
            <a:endParaRPr lang="en-US"/>
          </a:p>
        </p:txBody>
      </p:sp>
    </p:spTree>
    <p:extLst>
      <p:ext uri="{BB962C8B-B14F-4D97-AF65-F5344CB8AC3E}">
        <p14:creationId xmlns:p14="http://schemas.microsoft.com/office/powerpoint/2010/main" val="32430232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Examples of Accommodations to Support Larger Projects: </a:t>
            </a:r>
            <a:endParaRPr lang="en-US" b="1" dirty="0"/>
          </a:p>
        </p:txBody>
      </p:sp>
      <p:sp>
        <p:nvSpPr>
          <p:cNvPr id="3" name="Content Placeholder 2"/>
          <p:cNvSpPr>
            <a:spLocks noGrp="1"/>
          </p:cNvSpPr>
          <p:nvPr>
            <p:ph idx="1"/>
          </p:nvPr>
        </p:nvSpPr>
        <p:spPr/>
        <p:txBody>
          <a:bodyPr/>
          <a:lstStyle/>
          <a:p>
            <a:pPr marL="0" indent="0">
              <a:buNone/>
            </a:pPr>
            <a:endParaRPr lang="en-US" dirty="0"/>
          </a:p>
        </p:txBody>
      </p:sp>
      <p:sp>
        <p:nvSpPr>
          <p:cNvPr id="9" name="Slide Number Placeholder 5"/>
          <p:cNvSpPr>
            <a:spLocks noGrp="1"/>
          </p:cNvSpPr>
          <p:nvPr>
            <p:ph type="sldNum" sz="quarter" idx="12"/>
          </p:nvPr>
        </p:nvSpPr>
        <p:spPr>
          <a:xfrm>
            <a:off x="6553200" y="6248400"/>
            <a:ext cx="1905000" cy="457200"/>
          </a:xfrm>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1F9A2634-F90D-4B02-9643-834D35EB9D91}" type="slidenum">
              <a:rPr lang="en-US" altLang="en-US" sz="1400"/>
              <a:pPr/>
              <a:t>27</a:t>
            </a:fld>
            <a:endParaRPr lang="en-US" altLang="en-US" sz="1400"/>
          </a:p>
        </p:txBody>
      </p:sp>
      <p:sp>
        <p:nvSpPr>
          <p:cNvPr id="10" name="Rectangle 2"/>
          <p:cNvSpPr txBox="1">
            <a:spLocks noChangeArrowheads="1"/>
          </p:cNvSpPr>
          <p:nvPr/>
        </p:nvSpPr>
        <p:spPr>
          <a:xfrm>
            <a:off x="685800" y="609600"/>
            <a:ext cx="77724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altLang="en-US" sz="4000" b="1" dirty="0" smtClean="0"/>
          </a:p>
        </p:txBody>
      </p:sp>
      <p:sp>
        <p:nvSpPr>
          <p:cNvPr id="11" name="Rectangle 3"/>
          <p:cNvSpPr txBox="1">
            <a:spLocks noChangeArrowheads="1"/>
          </p:cNvSpPr>
          <p:nvPr/>
        </p:nvSpPr>
        <p:spPr>
          <a:xfrm>
            <a:off x="685800" y="1981200"/>
            <a:ext cx="7772400" cy="411480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altLang="en-US" sz="2400" dirty="0" smtClean="0"/>
              <a:t>Visual organizers for essays</a:t>
            </a:r>
          </a:p>
          <a:p>
            <a:r>
              <a:rPr lang="en-US" altLang="en-US" sz="2400" dirty="0" smtClean="0"/>
              <a:t>Dedicate class time to brainstorming, research and/or planning</a:t>
            </a:r>
          </a:p>
          <a:p>
            <a:r>
              <a:rPr lang="en-US" altLang="en-US" sz="2400" dirty="0" smtClean="0"/>
              <a:t>Notes, outline and rough draft reviews/deadlines for papers—including credit for each step (giving credit for process as product)</a:t>
            </a:r>
          </a:p>
          <a:p>
            <a:r>
              <a:rPr lang="en-US" altLang="en-US" sz="2400" dirty="0" smtClean="0"/>
              <a:t>Work with peers to create each step of the project</a:t>
            </a:r>
          </a:p>
          <a:p>
            <a:r>
              <a:rPr lang="en-US" altLang="en-US" sz="2400" dirty="0" smtClean="0"/>
              <a:t>In-class meeting time for group projects</a:t>
            </a:r>
          </a:p>
          <a:p>
            <a:r>
              <a:rPr lang="en-US" altLang="en-US" sz="2400" dirty="0" smtClean="0"/>
              <a:t>Role-delineation for group projects to play to students’ strengths.</a:t>
            </a:r>
          </a:p>
        </p:txBody>
      </p:sp>
    </p:spTree>
    <p:extLst>
      <p:ext uri="{BB962C8B-B14F-4D97-AF65-F5344CB8AC3E}">
        <p14:creationId xmlns:p14="http://schemas.microsoft.com/office/powerpoint/2010/main" val="1816252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Time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Extended time on assignments or tests means extended time without penalty.  So, for example, if a student has an extra day to turn in homework that  is usually due in one night, that student may turn it in after two days for full credit.</a:t>
            </a:r>
          </a:p>
          <a:p>
            <a:r>
              <a:rPr lang="en-US" dirty="0" smtClean="0"/>
              <a:t>A notation such as “Extended time:  2x or at teacher discretion” means a student must be offered at least 100% additional time.</a:t>
            </a:r>
          </a:p>
          <a:p>
            <a:r>
              <a:rPr lang="en-US" dirty="0" smtClean="0"/>
              <a:t>This is an area our department is working on making more explicit. </a:t>
            </a:r>
          </a:p>
          <a:p>
            <a:r>
              <a:rPr lang="en-US" dirty="0" smtClean="0"/>
              <a:t>Extended time is considered an accommodation, not a modification, since the same amount and quality of work is expected. </a:t>
            </a:r>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28</a:t>
            </a:fld>
            <a:endParaRPr lang="en-US"/>
          </a:p>
        </p:txBody>
      </p:sp>
    </p:spTree>
    <p:extLst>
      <p:ext uri="{BB962C8B-B14F-4D97-AF65-F5344CB8AC3E}">
        <p14:creationId xmlns:p14="http://schemas.microsoft.com/office/powerpoint/2010/main" val="1814009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Ideas for Testing Accommodations</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altLang="en-US" dirty="0"/>
              <a:t>Make tests short so that quicker students can use the rest of the class period for another assignment; students w/extended time can take the full period.</a:t>
            </a:r>
          </a:p>
          <a:p>
            <a:pPr>
              <a:lnSpc>
                <a:spcPct val="90000"/>
              </a:lnSpc>
            </a:pPr>
            <a:r>
              <a:rPr lang="en-US" altLang="en-US" dirty="0"/>
              <a:t>Give out one page of the test at a time so that students who come back later won’t have had access to the test questions. </a:t>
            </a:r>
          </a:p>
          <a:p>
            <a:pPr>
              <a:lnSpc>
                <a:spcPct val="90000"/>
              </a:lnSpc>
            </a:pPr>
            <a:r>
              <a:rPr lang="en-US" altLang="en-US" dirty="0"/>
              <a:t>Send students to the tutorial room (list emailed to you).  Be sure to specify when leaving the test for the tutorial teacher whether it is open/closed book or notes. </a:t>
            </a:r>
          </a:p>
          <a:p>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29</a:t>
            </a:fld>
            <a:endParaRPr lang="en-US"/>
          </a:p>
        </p:txBody>
      </p:sp>
    </p:spTree>
    <p:extLst>
      <p:ext uri="{BB962C8B-B14F-4D97-AF65-F5344CB8AC3E}">
        <p14:creationId xmlns:p14="http://schemas.microsoft.com/office/powerpoint/2010/main" val="807417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264" y="161365"/>
            <a:ext cx="8229600" cy="960438"/>
          </a:xfrm>
        </p:spPr>
        <p:txBody>
          <a:bodyPr>
            <a:noAutofit/>
          </a:bodyPr>
          <a:lstStyle/>
          <a:p>
            <a:r>
              <a:rPr lang="en-US" sz="2800" dirty="0" smtClean="0"/>
              <a:t>Students may qualify for an Special Education</a:t>
            </a:r>
            <a:br>
              <a:rPr lang="en-US" sz="2800" dirty="0" smtClean="0"/>
            </a:br>
            <a:r>
              <a:rPr lang="en-US" sz="2800" dirty="0" smtClean="0"/>
              <a:t>under any of 13 Disability Categories: </a:t>
            </a:r>
            <a:endParaRPr lang="en-US" sz="2800" dirty="0"/>
          </a:p>
        </p:txBody>
      </p:sp>
      <p:sp>
        <p:nvSpPr>
          <p:cNvPr id="4" name="Rectangle 1"/>
          <p:cNvSpPr>
            <a:spLocks noGrp="1" noChangeArrowheads="1"/>
          </p:cNvSpPr>
          <p:nvPr>
            <p:ph sz="half" idx="1"/>
          </p:nvPr>
        </p:nvSpPr>
        <p:spPr bwMode="auto">
          <a:xfrm>
            <a:off x="22619" y="3540013"/>
            <a:ext cx="31290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
            </a:r>
            <a:br>
              <a:rPr kumimoji="0" lang="en-US" altLang="en-US" sz="1800" b="1" i="0" u="none" strike="noStrike" cap="none" normalizeH="0" baseline="0" dirty="0" smtClean="0">
                <a:ln>
                  <a:noFill/>
                </a:ln>
                <a:solidFill>
                  <a:schemeClr val="tx1"/>
                </a:solidFill>
                <a:effectLst/>
                <a:latin typeface="Arial" panose="020B0604020202020204" pitchFamily="34" charset="0"/>
              </a:rPr>
            </a:br>
            <a:r>
              <a:rPr kumimoji="0" lang="en-US" altLang="en-US" sz="1800" b="1"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p:txBody>
      </p:sp>
      <p:sp>
        <p:nvSpPr>
          <p:cNvPr id="5" name="Content Placeholder 4"/>
          <p:cNvSpPr>
            <a:spLocks noGrp="1"/>
          </p:cNvSpPr>
          <p:nvPr>
            <p:ph sz="half" idx="2"/>
          </p:nvPr>
        </p:nvSpPr>
        <p:spPr>
          <a:xfrm>
            <a:off x="2041711" y="1221628"/>
            <a:ext cx="5892053" cy="4276165"/>
          </a:xfrm>
        </p:spPr>
        <p:txBody>
          <a:bodyPr>
            <a:normAutofit fontScale="85000" lnSpcReduction="20000"/>
          </a:bodyPr>
          <a:lstStyle/>
          <a:p>
            <a:pPr defTabSz="914400" eaLnBrk="0" fontAlgn="base" hangingPunct="0">
              <a:spcBef>
                <a:spcPct val="0"/>
              </a:spcBef>
              <a:spcAft>
                <a:spcPts val="400"/>
              </a:spcAft>
            </a:pPr>
            <a:r>
              <a:rPr lang="en-US" altLang="en-US" sz="2600" dirty="0" smtClean="0">
                <a:latin typeface="Arial" panose="020B0604020202020204" pitchFamily="34" charset="0"/>
              </a:rPr>
              <a:t>Autism</a:t>
            </a:r>
          </a:p>
          <a:p>
            <a:pPr defTabSz="914400" eaLnBrk="0" fontAlgn="base" hangingPunct="0">
              <a:spcBef>
                <a:spcPct val="0"/>
              </a:spcBef>
              <a:spcAft>
                <a:spcPts val="400"/>
              </a:spcAft>
            </a:pPr>
            <a:r>
              <a:rPr lang="en-US" altLang="en-US" sz="2600" dirty="0" smtClean="0">
                <a:latin typeface="Arial" panose="020B0604020202020204" pitchFamily="34" charset="0"/>
              </a:rPr>
              <a:t>Emotional Disturbance</a:t>
            </a:r>
            <a:endParaRPr lang="en-US" altLang="en-US" sz="2600" dirty="0">
              <a:latin typeface="Arial" panose="020B0604020202020204" pitchFamily="34" charset="0"/>
            </a:endParaRPr>
          </a:p>
          <a:p>
            <a:pPr defTabSz="914400" eaLnBrk="0" fontAlgn="base" hangingPunct="0">
              <a:spcBef>
                <a:spcPct val="0"/>
              </a:spcBef>
              <a:spcAft>
                <a:spcPts val="400"/>
              </a:spcAft>
            </a:pPr>
            <a:r>
              <a:rPr lang="en-US" altLang="en-US" sz="2600" dirty="0" smtClean="0">
                <a:latin typeface="Arial" panose="020B0604020202020204" pitchFamily="34" charset="0"/>
              </a:rPr>
              <a:t>Other </a:t>
            </a:r>
            <a:r>
              <a:rPr lang="en-US" altLang="en-US" sz="2600" dirty="0">
                <a:latin typeface="Arial" panose="020B0604020202020204" pitchFamily="34" charset="0"/>
              </a:rPr>
              <a:t>Health </a:t>
            </a:r>
            <a:r>
              <a:rPr lang="en-US" altLang="en-US" sz="2600" dirty="0" smtClean="0">
                <a:latin typeface="Arial" panose="020B0604020202020204" pitchFamily="34" charset="0"/>
              </a:rPr>
              <a:t>Impaired</a:t>
            </a:r>
            <a:endParaRPr lang="en-US" altLang="en-US" sz="2600" dirty="0">
              <a:latin typeface="Arial" panose="020B0604020202020204" pitchFamily="34" charset="0"/>
            </a:endParaRPr>
          </a:p>
          <a:p>
            <a:pPr defTabSz="914400" eaLnBrk="0" fontAlgn="base" hangingPunct="0">
              <a:spcBef>
                <a:spcPct val="0"/>
              </a:spcBef>
              <a:spcAft>
                <a:spcPts val="400"/>
              </a:spcAft>
            </a:pPr>
            <a:r>
              <a:rPr lang="en-US" altLang="en-US" sz="2600" dirty="0" smtClean="0">
                <a:latin typeface="Arial" panose="020B0604020202020204" pitchFamily="34" charset="0"/>
              </a:rPr>
              <a:t>Specific </a:t>
            </a:r>
            <a:r>
              <a:rPr lang="en-US" altLang="en-US" sz="2600" dirty="0">
                <a:latin typeface="Arial" panose="020B0604020202020204" pitchFamily="34" charset="0"/>
              </a:rPr>
              <a:t>Learning </a:t>
            </a:r>
            <a:r>
              <a:rPr lang="en-US" altLang="en-US" sz="2600" dirty="0" smtClean="0">
                <a:latin typeface="Arial" panose="020B0604020202020204" pitchFamily="34" charset="0"/>
              </a:rPr>
              <a:t>Disability</a:t>
            </a:r>
          </a:p>
          <a:p>
            <a:pPr defTabSz="914400" eaLnBrk="0" fontAlgn="base" hangingPunct="0">
              <a:spcBef>
                <a:spcPct val="0"/>
              </a:spcBef>
              <a:spcAft>
                <a:spcPts val="400"/>
              </a:spcAft>
            </a:pPr>
            <a:r>
              <a:rPr lang="en-US" altLang="en-US" sz="2600" dirty="0" smtClean="0">
                <a:latin typeface="Arial" panose="020B0604020202020204" pitchFamily="34" charset="0"/>
              </a:rPr>
              <a:t>Speech or Language Impairment</a:t>
            </a:r>
            <a:endParaRPr lang="en-US" altLang="en-US" sz="2600" dirty="0">
              <a:latin typeface="Arial" panose="020B0604020202020204" pitchFamily="34" charset="0"/>
            </a:endParaRPr>
          </a:p>
          <a:p>
            <a:pPr defTabSz="914400" eaLnBrk="0" fontAlgn="base" hangingPunct="0">
              <a:spcBef>
                <a:spcPct val="0"/>
              </a:spcBef>
              <a:spcAft>
                <a:spcPts val="400"/>
              </a:spcAft>
            </a:pPr>
            <a:r>
              <a:rPr lang="en-US" altLang="en-US" sz="2600" dirty="0" smtClean="0">
                <a:latin typeface="Arial" panose="020B0604020202020204" pitchFamily="34" charset="0"/>
              </a:rPr>
              <a:t>Traumatic </a:t>
            </a:r>
            <a:r>
              <a:rPr lang="en-US" altLang="en-US" sz="2600" dirty="0">
                <a:latin typeface="Arial" panose="020B0604020202020204" pitchFamily="34" charset="0"/>
              </a:rPr>
              <a:t>Brain </a:t>
            </a:r>
            <a:r>
              <a:rPr lang="en-US" altLang="en-US" sz="2600" dirty="0" smtClean="0">
                <a:latin typeface="Arial" panose="020B0604020202020204" pitchFamily="34" charset="0"/>
              </a:rPr>
              <a:t>Injury</a:t>
            </a:r>
          </a:p>
          <a:p>
            <a:pPr defTabSz="914400" eaLnBrk="0" fontAlgn="base" hangingPunct="0">
              <a:spcBef>
                <a:spcPct val="0"/>
              </a:spcBef>
              <a:spcAft>
                <a:spcPts val="400"/>
              </a:spcAft>
            </a:pPr>
            <a:r>
              <a:rPr lang="en-US" altLang="en-US" sz="2600" dirty="0" smtClean="0">
                <a:latin typeface="Arial" panose="020B0604020202020204" pitchFamily="34" charset="0"/>
              </a:rPr>
              <a:t>Blindness</a:t>
            </a:r>
            <a:endParaRPr lang="en-US" altLang="en-US" sz="2600" dirty="0">
              <a:latin typeface="Arial" panose="020B0604020202020204" pitchFamily="34" charset="0"/>
            </a:endParaRPr>
          </a:p>
          <a:p>
            <a:pPr defTabSz="914400" eaLnBrk="0" fontAlgn="base" hangingPunct="0">
              <a:spcBef>
                <a:spcPct val="0"/>
              </a:spcBef>
              <a:spcAft>
                <a:spcPts val="400"/>
              </a:spcAft>
            </a:pPr>
            <a:r>
              <a:rPr lang="en-US" altLang="en-US" sz="2600" dirty="0" smtClean="0">
                <a:latin typeface="Arial" panose="020B0604020202020204" pitchFamily="34" charset="0"/>
              </a:rPr>
              <a:t>Deafness</a:t>
            </a:r>
            <a:endParaRPr lang="en-US" altLang="en-US" sz="2600" dirty="0">
              <a:latin typeface="Arial" panose="020B0604020202020204" pitchFamily="34" charset="0"/>
            </a:endParaRPr>
          </a:p>
          <a:p>
            <a:pPr defTabSz="914400" eaLnBrk="0" fontAlgn="base" hangingPunct="0">
              <a:spcBef>
                <a:spcPct val="0"/>
              </a:spcBef>
              <a:spcAft>
                <a:spcPts val="400"/>
              </a:spcAft>
            </a:pPr>
            <a:r>
              <a:rPr lang="en-US" altLang="en-US" sz="2600" dirty="0" smtClean="0">
                <a:latin typeface="Arial" panose="020B0604020202020204" pitchFamily="34" charset="0"/>
              </a:rPr>
              <a:t>Hearing Impairment</a:t>
            </a:r>
          </a:p>
          <a:p>
            <a:pPr defTabSz="914400" eaLnBrk="0" fontAlgn="base" hangingPunct="0">
              <a:spcBef>
                <a:spcPct val="0"/>
              </a:spcBef>
              <a:spcAft>
                <a:spcPts val="400"/>
              </a:spcAft>
            </a:pPr>
            <a:r>
              <a:rPr lang="en-US" altLang="en-US" sz="2600" dirty="0" smtClean="0">
                <a:latin typeface="Arial" panose="020B0604020202020204" pitchFamily="34" charset="0"/>
              </a:rPr>
              <a:t>Visual Impairment</a:t>
            </a:r>
          </a:p>
          <a:p>
            <a:pPr defTabSz="914400" eaLnBrk="0" fontAlgn="base" hangingPunct="0">
              <a:spcBef>
                <a:spcPct val="0"/>
              </a:spcBef>
              <a:spcAft>
                <a:spcPts val="400"/>
              </a:spcAft>
            </a:pPr>
            <a:r>
              <a:rPr lang="en-US" altLang="en-US" sz="2600" dirty="0" smtClean="0">
                <a:latin typeface="Arial" panose="020B0604020202020204" pitchFamily="34" charset="0"/>
              </a:rPr>
              <a:t>Orthopedic Impairment</a:t>
            </a:r>
            <a:endParaRPr lang="en-US" altLang="en-US" sz="2600" dirty="0">
              <a:latin typeface="Arial" panose="020B0604020202020204" pitchFamily="34" charset="0"/>
            </a:endParaRPr>
          </a:p>
          <a:p>
            <a:pPr defTabSz="914400" eaLnBrk="0" fontAlgn="base" hangingPunct="0">
              <a:spcBef>
                <a:spcPct val="0"/>
              </a:spcBef>
              <a:spcAft>
                <a:spcPts val="400"/>
              </a:spcAft>
            </a:pPr>
            <a:r>
              <a:rPr lang="en-US" altLang="en-US" sz="2600" dirty="0" smtClean="0">
                <a:latin typeface="Arial" panose="020B0604020202020204" pitchFamily="34" charset="0"/>
              </a:rPr>
              <a:t>Intellectual Disability</a:t>
            </a:r>
          </a:p>
          <a:p>
            <a:pPr defTabSz="914400" eaLnBrk="0" fontAlgn="base" hangingPunct="0">
              <a:spcBef>
                <a:spcPct val="0"/>
              </a:spcBef>
              <a:spcAft>
                <a:spcPts val="400"/>
              </a:spcAft>
            </a:pPr>
            <a:r>
              <a:rPr lang="en-US" altLang="en-US" sz="2600" dirty="0" smtClean="0">
                <a:latin typeface="Arial" panose="020B0604020202020204" pitchFamily="34" charset="0"/>
              </a:rPr>
              <a:t>Multiple </a:t>
            </a:r>
            <a:r>
              <a:rPr lang="en-US" altLang="en-US" sz="2600" dirty="0">
                <a:latin typeface="Arial" panose="020B0604020202020204" pitchFamily="34" charset="0"/>
              </a:rPr>
              <a:t>Disabilities</a:t>
            </a:r>
          </a:p>
          <a:p>
            <a:pPr marL="274320" indent="0" defTabSz="914400" eaLnBrk="0" fontAlgn="base" hangingPunct="0">
              <a:spcBef>
                <a:spcPct val="0"/>
              </a:spcBef>
              <a:spcAft>
                <a:spcPts val="400"/>
              </a:spcAft>
              <a:buFontTx/>
              <a:buChar char="•"/>
            </a:pPr>
            <a:endParaRPr lang="en-US" altLang="en-US" sz="2600" dirty="0">
              <a:latin typeface="Arial" panose="020B0604020202020204" pitchFamily="34" charset="0"/>
            </a:endParaRPr>
          </a:p>
          <a:p>
            <a:pPr marL="0" lvl="0" indent="0" defTabSz="914400" eaLnBrk="0" fontAlgn="base" hangingPunct="0">
              <a:spcBef>
                <a:spcPct val="0"/>
              </a:spcBef>
              <a:spcAft>
                <a:spcPts val="300"/>
              </a:spcAft>
              <a:buNone/>
            </a:pPr>
            <a:endParaRPr lang="en-US" altLang="en-US" sz="2600" dirty="0">
              <a:latin typeface="Arial" panose="020B0604020202020204" pitchFamily="34" charset="0"/>
            </a:endParaRPr>
          </a:p>
          <a:p>
            <a:pPr marL="0" indent="0" defTabSz="914400" eaLnBrk="0" fontAlgn="base" hangingPunct="0">
              <a:spcBef>
                <a:spcPct val="0"/>
              </a:spcBef>
              <a:spcAft>
                <a:spcPct val="0"/>
              </a:spcAft>
              <a:buFontTx/>
              <a:buChar char="•"/>
            </a:pPr>
            <a:endParaRPr lang="en-US" altLang="en-US" b="1" dirty="0" smtClean="0">
              <a:solidFill>
                <a:srgbClr val="000000"/>
              </a:solidFill>
              <a:latin typeface="Arial" panose="020B0604020202020204" pitchFamily="34" charset="0"/>
            </a:endParaRPr>
          </a:p>
          <a:p>
            <a:pPr marL="0" indent="0" defTabSz="914400" eaLnBrk="0" fontAlgn="base" hangingPunct="0">
              <a:spcBef>
                <a:spcPct val="0"/>
              </a:spcBef>
              <a:spcAft>
                <a:spcPct val="0"/>
              </a:spcAft>
              <a:buFontTx/>
              <a:buChar char="•"/>
            </a:pPr>
            <a:endParaRPr lang="en-US" altLang="en-US" dirty="0">
              <a:latin typeface="Arial" panose="020B0604020202020204" pitchFamily="34" charset="0"/>
            </a:endParaRPr>
          </a:p>
          <a:p>
            <a:pPr marL="0" lvl="0" indent="0" defTabSz="914400" eaLnBrk="0" fontAlgn="base" hangingPunct="0">
              <a:spcBef>
                <a:spcPct val="0"/>
              </a:spcBef>
              <a:spcAft>
                <a:spcPct val="0"/>
              </a:spcAft>
              <a:buFontTx/>
              <a:buChar char="•"/>
            </a:pPr>
            <a:endParaRPr lang="en-US" altLang="en-US" dirty="0">
              <a:latin typeface="Arial" panose="020B0604020202020204" pitchFamily="34" charset="0"/>
            </a:endParaRPr>
          </a:p>
        </p:txBody>
      </p:sp>
      <p:sp>
        <p:nvSpPr>
          <p:cNvPr id="3" name="TextBox 2"/>
          <p:cNvSpPr txBox="1"/>
          <p:nvPr/>
        </p:nvSpPr>
        <p:spPr>
          <a:xfrm>
            <a:off x="739588" y="5497793"/>
            <a:ext cx="7758953" cy="923330"/>
          </a:xfrm>
          <a:prstGeom prst="rect">
            <a:avLst/>
          </a:prstGeom>
          <a:noFill/>
        </p:spPr>
        <p:txBody>
          <a:bodyPr wrap="square" rtlCol="0">
            <a:spAutoFit/>
          </a:bodyPr>
          <a:lstStyle/>
          <a:p>
            <a:r>
              <a:rPr lang="en-US" dirty="0" smtClean="0"/>
              <a:t>The type of disability does not imply severity or limit placement.  For example, at SLHS we have some students with Autism in the Moderate Severe Program, and some in Honors classes. </a:t>
            </a:r>
            <a:endParaRPr lang="en-US" dirty="0"/>
          </a:p>
        </p:txBody>
      </p:sp>
      <p:sp>
        <p:nvSpPr>
          <p:cNvPr id="6" name="Slide Number Placeholder 5"/>
          <p:cNvSpPr>
            <a:spLocks noGrp="1"/>
          </p:cNvSpPr>
          <p:nvPr>
            <p:ph type="sldNum" sz="quarter" idx="12"/>
          </p:nvPr>
        </p:nvSpPr>
        <p:spPr/>
        <p:txBody>
          <a:bodyPr/>
          <a:lstStyle/>
          <a:p>
            <a:fld id="{183495C6-C514-DE43-B96E-00B35DEFCE90}" type="slidenum">
              <a:rPr lang="en-US" smtClean="0"/>
              <a:t>3</a:t>
            </a:fld>
            <a:endParaRPr lang="en-US"/>
          </a:p>
        </p:txBody>
      </p:sp>
    </p:spTree>
    <p:extLst>
      <p:ext uri="{BB962C8B-B14F-4D97-AF65-F5344CB8AC3E}">
        <p14:creationId xmlns:p14="http://schemas.microsoft.com/office/powerpoint/2010/main" val="526082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5"/>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0EBC221-CB60-4720-82B5-1CE94668081F}" type="slidenum">
              <a:rPr lang="en-US" altLang="en-US" sz="1400"/>
              <a:pPr/>
              <a:t>30</a:t>
            </a:fld>
            <a:endParaRPr lang="en-US" altLang="en-US" sz="1400"/>
          </a:p>
        </p:txBody>
      </p:sp>
      <p:sp>
        <p:nvSpPr>
          <p:cNvPr id="27652" name="Rectangle 2"/>
          <p:cNvSpPr>
            <a:spLocks noGrp="1" noChangeArrowheads="1"/>
          </p:cNvSpPr>
          <p:nvPr>
            <p:ph type="title"/>
          </p:nvPr>
        </p:nvSpPr>
        <p:spPr/>
        <p:txBody>
          <a:bodyPr>
            <a:normAutofit fontScale="90000"/>
          </a:bodyPr>
          <a:lstStyle/>
          <a:p>
            <a:pPr eaLnBrk="1" hangingPunct="1"/>
            <a:r>
              <a:rPr lang="en-US" altLang="en-US" sz="3600" b="1" smtClean="0"/>
              <a:t>Preferential seating differs depending on student need</a:t>
            </a:r>
            <a:r>
              <a:rPr lang="en-US" altLang="en-US" smtClean="0"/>
              <a:t>. </a:t>
            </a:r>
          </a:p>
        </p:txBody>
      </p:sp>
      <p:sp>
        <p:nvSpPr>
          <p:cNvPr id="27653" name="Rectangle 3"/>
          <p:cNvSpPr>
            <a:spLocks noGrp="1" noChangeArrowheads="1"/>
          </p:cNvSpPr>
          <p:nvPr>
            <p:ph type="body" idx="1"/>
          </p:nvPr>
        </p:nvSpPr>
        <p:spPr/>
        <p:txBody>
          <a:bodyPr/>
          <a:lstStyle/>
          <a:p>
            <a:pPr eaLnBrk="1" hangingPunct="1">
              <a:lnSpc>
                <a:spcPct val="90000"/>
              </a:lnSpc>
            </a:pPr>
            <a:r>
              <a:rPr lang="en-US" altLang="en-US" sz="2800" smtClean="0"/>
              <a:t>For a student w/hearing impairment or auditory processing difficulty – away from heating/AC (noise source) and where s/he can best see the face of the teacher.</a:t>
            </a:r>
          </a:p>
          <a:p>
            <a:pPr eaLnBrk="1" hangingPunct="1">
              <a:lnSpc>
                <a:spcPct val="90000"/>
              </a:lnSpc>
            </a:pPr>
            <a:r>
              <a:rPr lang="en-US" altLang="en-US" sz="2800" smtClean="0"/>
              <a:t>For a student w/visual challenge—in best light, near board.</a:t>
            </a:r>
          </a:p>
          <a:p>
            <a:pPr eaLnBrk="1" hangingPunct="1">
              <a:lnSpc>
                <a:spcPct val="90000"/>
              </a:lnSpc>
            </a:pPr>
            <a:r>
              <a:rPr lang="en-US" altLang="en-US" sz="2800" smtClean="0"/>
              <a:t>For a student who needs stretch breaks or may need to leave the room at rear or by door</a:t>
            </a:r>
          </a:p>
          <a:p>
            <a:pPr eaLnBrk="1" hangingPunct="1">
              <a:lnSpc>
                <a:spcPct val="90000"/>
              </a:lnSpc>
            </a:pPr>
            <a:r>
              <a:rPr lang="en-US" altLang="en-US" sz="2800" smtClean="0"/>
              <a:t>Also think about seating by peer models</a:t>
            </a:r>
          </a:p>
        </p:txBody>
      </p:sp>
    </p:spTree>
    <p:extLst>
      <p:ext uri="{BB962C8B-B14F-4D97-AF65-F5344CB8AC3E}">
        <p14:creationId xmlns:p14="http://schemas.microsoft.com/office/powerpoint/2010/main" val="476113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From Cartoon Blocks"/>
                <a:cs typeface="From Cartoon Blocks"/>
              </a:rPr>
              <a:t>The Case Manager</a:t>
            </a:r>
            <a:endParaRPr lang="en-US" sz="6000" dirty="0">
              <a:latin typeface="From Cartoon Blocks"/>
              <a:cs typeface="From Cartoon Blocks"/>
            </a:endParaRPr>
          </a:p>
        </p:txBody>
      </p:sp>
      <p:sp>
        <p:nvSpPr>
          <p:cNvPr id="3" name="Content Placeholder 2"/>
          <p:cNvSpPr>
            <a:spLocks noGrp="1"/>
          </p:cNvSpPr>
          <p:nvPr>
            <p:ph idx="1"/>
          </p:nvPr>
        </p:nvSpPr>
        <p:spPr>
          <a:xfrm>
            <a:off x="738042" y="1584063"/>
            <a:ext cx="7775189" cy="3974467"/>
          </a:xfrm>
        </p:spPr>
        <p:txBody>
          <a:bodyPr>
            <a:normAutofit fontScale="70000" lnSpcReduction="20000"/>
          </a:bodyPr>
          <a:lstStyle/>
          <a:p>
            <a:r>
              <a:rPr lang="en-US" dirty="0" smtClean="0">
                <a:latin typeface="Something Blue"/>
                <a:cs typeface="Something Blue"/>
              </a:rPr>
              <a:t>Every special education student has a case manager who is responsible for coordinating the </a:t>
            </a:r>
            <a:r>
              <a:rPr lang="en-US" dirty="0" err="1" smtClean="0">
                <a:latin typeface="Something Blue"/>
                <a:cs typeface="Something Blue"/>
              </a:rPr>
              <a:t>IEP,monitoring</a:t>
            </a:r>
            <a:r>
              <a:rPr lang="en-US" dirty="0" smtClean="0">
                <a:latin typeface="Something Blue"/>
                <a:cs typeface="Something Blue"/>
              </a:rPr>
              <a:t> the student’s overall progress and assuring  that the student is able to access the services and accommodations specified in the IEP.</a:t>
            </a:r>
          </a:p>
          <a:p>
            <a:r>
              <a:rPr lang="en-US" dirty="0" smtClean="0">
                <a:latin typeface="Something Blue"/>
                <a:cs typeface="Something Blue"/>
              </a:rPr>
              <a:t>If you’re not sure who it is, check the student’s schedule.  Their case manager is </a:t>
            </a:r>
            <a:r>
              <a:rPr lang="en-US" b="1" i="1" dirty="0" smtClean="0">
                <a:latin typeface="Something Blue"/>
                <a:cs typeface="Something Blue"/>
              </a:rPr>
              <a:t>9</a:t>
            </a:r>
            <a:r>
              <a:rPr lang="en-US" b="1" i="1" baseline="30000" dirty="0" smtClean="0">
                <a:latin typeface="Something Blue"/>
                <a:cs typeface="Something Blue"/>
              </a:rPr>
              <a:t>th</a:t>
            </a:r>
            <a:r>
              <a:rPr lang="en-US" b="1" i="1" dirty="0" smtClean="0">
                <a:latin typeface="Something Blue"/>
                <a:cs typeface="Something Blue"/>
              </a:rPr>
              <a:t> period</a:t>
            </a:r>
          </a:p>
          <a:p>
            <a:r>
              <a:rPr lang="en-US" dirty="0" smtClean="0">
                <a:latin typeface="Something Blue"/>
                <a:cs typeface="Something Blue"/>
              </a:rPr>
              <a:t>Case managers are your go-to person for any and all questions regarding a particular student, or the IEP process in general!</a:t>
            </a:r>
          </a:p>
          <a:p>
            <a:pPr algn="ctr"/>
            <a:endParaRPr lang="en-US" dirty="0">
              <a:latin typeface="Something Blue"/>
              <a:cs typeface="Something Blue"/>
            </a:endParaRPr>
          </a:p>
          <a:p>
            <a:pPr marL="0" indent="0" algn="ctr">
              <a:buNone/>
            </a:pPr>
            <a:r>
              <a:rPr lang="en-US" dirty="0" smtClean="0">
                <a:latin typeface="Something Blue"/>
                <a:cs typeface="Something Blue"/>
              </a:rPr>
              <a:t>WE ARE HERE TO HELP!</a:t>
            </a:r>
            <a:endParaRPr lang="en-US" dirty="0">
              <a:latin typeface="Something Blue"/>
              <a:cs typeface="Something Blue"/>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31</a:t>
            </a:fld>
            <a:endParaRPr lang="en-US"/>
          </a:p>
        </p:txBody>
      </p:sp>
    </p:spTree>
    <p:extLst>
      <p:ext uri="{BB962C8B-B14F-4D97-AF65-F5344CB8AC3E}">
        <p14:creationId xmlns:p14="http://schemas.microsoft.com/office/powerpoint/2010/main" val="7101194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671" y="274638"/>
            <a:ext cx="8229600" cy="1143000"/>
          </a:xfrm>
        </p:spPr>
        <p:txBody>
          <a:bodyPr>
            <a:noAutofit/>
          </a:bodyPr>
          <a:lstStyle/>
          <a:p>
            <a:pPr algn="ctr"/>
            <a:r>
              <a:rPr lang="en-US" sz="3200" b="1" dirty="0" smtClean="0">
                <a:latin typeface="Cute Cartoon"/>
                <a:cs typeface="Cute Cartoon"/>
              </a:rPr>
              <a:t>Communication</a:t>
            </a:r>
            <a:endParaRPr lang="en-US" sz="3200" b="1" dirty="0">
              <a:latin typeface="Cute Cartoon"/>
              <a:cs typeface="Cute Cartoon"/>
            </a:endParaRPr>
          </a:p>
        </p:txBody>
      </p:sp>
      <p:sp>
        <p:nvSpPr>
          <p:cNvPr id="3" name="Content Placeholder 2"/>
          <p:cNvSpPr>
            <a:spLocks noGrp="1"/>
          </p:cNvSpPr>
          <p:nvPr>
            <p:ph idx="1"/>
          </p:nvPr>
        </p:nvSpPr>
        <p:spPr>
          <a:xfrm>
            <a:off x="1043492" y="2323652"/>
            <a:ext cx="7024742" cy="3957306"/>
          </a:xfrm>
        </p:spPr>
        <p:txBody>
          <a:bodyPr>
            <a:normAutofit fontScale="85000" lnSpcReduction="20000"/>
          </a:bodyPr>
          <a:lstStyle/>
          <a:p>
            <a:r>
              <a:rPr lang="en-US" dirty="0" smtClean="0">
                <a:latin typeface="Something Blue"/>
                <a:cs typeface="Something Blue"/>
              </a:rPr>
              <a:t>If you have a question about a student…</a:t>
            </a:r>
          </a:p>
          <a:p>
            <a:r>
              <a:rPr lang="en-US" dirty="0" smtClean="0">
                <a:latin typeface="Something Blue"/>
                <a:cs typeface="Something Blue"/>
              </a:rPr>
              <a:t>If you can’t attend an IEP as Teacher of Record…</a:t>
            </a:r>
          </a:p>
          <a:p>
            <a:r>
              <a:rPr lang="en-US" dirty="0" smtClean="0">
                <a:latin typeface="Something Blue"/>
                <a:cs typeface="Something Blue"/>
              </a:rPr>
              <a:t>If you receive an email or form asking for feedback…</a:t>
            </a:r>
          </a:p>
          <a:p>
            <a:r>
              <a:rPr lang="en-US" dirty="0">
                <a:latin typeface="Something Blue"/>
                <a:cs typeface="Something Blue"/>
              </a:rPr>
              <a:t>If you have a question about a student…</a:t>
            </a:r>
          </a:p>
          <a:p>
            <a:pPr marL="0" indent="0">
              <a:buNone/>
            </a:pPr>
            <a:r>
              <a:rPr lang="en-US" dirty="0">
                <a:latin typeface="Something Blue"/>
                <a:cs typeface="Something Blue"/>
              </a:rPr>
              <a:t>	</a:t>
            </a:r>
          </a:p>
          <a:p>
            <a:pPr marL="0" indent="0" algn="ctr">
              <a:buNone/>
            </a:pPr>
            <a:r>
              <a:rPr lang="en-US" dirty="0">
                <a:latin typeface="Something Blue"/>
                <a:cs typeface="Something Blue"/>
              </a:rPr>
              <a:t>CONTACT THE CASE MANAGER</a:t>
            </a:r>
            <a:r>
              <a:rPr lang="en-US" dirty="0" smtClean="0">
                <a:latin typeface="Something Blue"/>
                <a:cs typeface="Something Blue"/>
              </a:rPr>
              <a:t>.</a:t>
            </a:r>
          </a:p>
          <a:p>
            <a:pPr marL="0" indent="0" algn="ctr">
              <a:buNone/>
            </a:pPr>
            <a:r>
              <a:rPr lang="en-US" dirty="0">
                <a:latin typeface="Something Blue"/>
                <a:cs typeface="Something Blue"/>
              </a:rPr>
              <a:t>The Case Manager is listed at Period 9 in Aeries/ABI.</a:t>
            </a:r>
          </a:p>
          <a:p>
            <a:endParaRPr lang="en-US" dirty="0">
              <a:latin typeface="Something Blue"/>
              <a:cs typeface="Something Blue"/>
            </a:endParaRPr>
          </a:p>
          <a:p>
            <a:endParaRPr lang="en-US" dirty="0">
              <a:latin typeface="Something Blue"/>
              <a:cs typeface="Something Blue"/>
            </a:endParaRPr>
          </a:p>
          <a:p>
            <a:endParaRPr lang="en-US" dirty="0" smtClean="0">
              <a:latin typeface="Something Blue"/>
              <a:cs typeface="Something Blue"/>
            </a:endParaRPr>
          </a:p>
          <a:p>
            <a:endParaRPr lang="en-US" dirty="0">
              <a:latin typeface="Something Blue"/>
              <a:cs typeface="Something Blue"/>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32</a:t>
            </a:fld>
            <a:endParaRPr lang="en-US"/>
          </a:p>
        </p:txBody>
      </p:sp>
    </p:spTree>
    <p:extLst>
      <p:ext uri="{BB962C8B-B14F-4D97-AF65-F5344CB8AC3E}">
        <p14:creationId xmlns:p14="http://schemas.microsoft.com/office/powerpoint/2010/main" val="56095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Followup</a:t>
            </a:r>
            <a:endParaRPr lang="en-US" dirty="0"/>
          </a:p>
        </p:txBody>
      </p:sp>
      <p:sp>
        <p:nvSpPr>
          <p:cNvPr id="3" name="Content Placeholder 2"/>
          <p:cNvSpPr>
            <a:spLocks noGrp="1"/>
          </p:cNvSpPr>
          <p:nvPr>
            <p:ph idx="1"/>
          </p:nvPr>
        </p:nvSpPr>
        <p:spPr/>
        <p:txBody>
          <a:bodyPr>
            <a:normAutofit lnSpcReduction="10000"/>
          </a:bodyPr>
          <a:lstStyle/>
          <a:p>
            <a:r>
              <a:rPr lang="en-US" dirty="0" smtClean="0"/>
              <a:t>We plan to post this Presentation on the School website.</a:t>
            </a:r>
          </a:p>
          <a:p>
            <a:r>
              <a:rPr lang="en-US" dirty="0" smtClean="0"/>
              <a:t>You will be receiving a </a:t>
            </a:r>
            <a:r>
              <a:rPr lang="en-US" dirty="0" err="1" smtClean="0"/>
              <a:t>Googledoc</a:t>
            </a:r>
            <a:r>
              <a:rPr lang="en-US" dirty="0" smtClean="0"/>
              <a:t> survey about this session with an opportunity to add your questions.</a:t>
            </a:r>
          </a:p>
          <a:p>
            <a:r>
              <a:rPr lang="en-US" dirty="0" smtClean="0"/>
              <a:t>We will provide an FAQ or connect with you individually.</a:t>
            </a:r>
          </a:p>
          <a:p>
            <a:r>
              <a:rPr lang="en-US" dirty="0" smtClean="0"/>
              <a:t>Please come to Case Managers or </a:t>
            </a:r>
            <a:r>
              <a:rPr lang="en-US" dirty="0" err="1" smtClean="0"/>
              <a:t>SpEd</a:t>
            </a:r>
            <a:r>
              <a:rPr lang="en-US" dirty="0" smtClean="0"/>
              <a:t> </a:t>
            </a:r>
            <a:r>
              <a:rPr lang="en-US" dirty="0" err="1" smtClean="0"/>
              <a:t>Dept</a:t>
            </a:r>
            <a:r>
              <a:rPr lang="en-US" dirty="0" smtClean="0"/>
              <a:t> Chairs as questions come up around the year!</a:t>
            </a:r>
            <a:endParaRPr lang="en-US" dirty="0"/>
          </a:p>
        </p:txBody>
      </p:sp>
      <p:sp>
        <p:nvSpPr>
          <p:cNvPr id="4" name="Slide Number Placeholder 3"/>
          <p:cNvSpPr>
            <a:spLocks noGrp="1"/>
          </p:cNvSpPr>
          <p:nvPr>
            <p:ph type="sldNum" sz="quarter" idx="12"/>
          </p:nvPr>
        </p:nvSpPr>
        <p:spPr/>
        <p:txBody>
          <a:bodyPr/>
          <a:lstStyle/>
          <a:p>
            <a:fld id="{183495C6-C514-DE43-B96E-00B35DEFCE90}" type="slidenum">
              <a:rPr lang="en-US" smtClean="0"/>
              <a:t>33</a:t>
            </a:fld>
            <a:endParaRPr lang="en-US"/>
          </a:p>
        </p:txBody>
      </p:sp>
    </p:spTree>
    <p:extLst>
      <p:ext uri="{BB962C8B-B14F-4D97-AF65-F5344CB8AC3E}">
        <p14:creationId xmlns:p14="http://schemas.microsoft.com/office/powerpoint/2010/main" val="3917270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b="1" dirty="0" smtClean="0">
                <a:latin typeface="Arial" panose="020B0604020202020204" pitchFamily="34" charset="0"/>
                <a:cs typeface="Arial" panose="020B0604020202020204" pitchFamily="34" charset="0"/>
              </a:rPr>
              <a:t>Examples of how students qualify for Special Education in different ways, as determined by a multidisciplinary team:</a:t>
            </a:r>
            <a:endParaRPr lang="en-US" sz="3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r>
              <a:rPr lang="en-US" sz="2400" b="1" dirty="0" smtClean="0">
                <a:latin typeface="Arial" panose="020B0604020202020204" pitchFamily="34" charset="0"/>
                <a:cs typeface="Arial" panose="020B0604020202020204" pitchFamily="34" charset="0"/>
              </a:rPr>
              <a:t>Specific Learning Disability</a:t>
            </a:r>
            <a:r>
              <a:rPr lang="en-US" sz="2400" dirty="0" smtClean="0">
                <a:latin typeface="Arial" panose="020B0604020202020204" pitchFamily="34" charset="0"/>
                <a:cs typeface="Arial" panose="020B0604020202020204" pitchFamily="34" charset="0"/>
              </a:rPr>
              <a:t>: Overall, the largest category. Ed-Psych testing documents a severe discrepancy between ability and achievement as well as a processing disorder (can be, for example, auditory, visual, kinesthetic, or a combination).</a:t>
            </a:r>
          </a:p>
          <a:p>
            <a:endParaRPr lang="en-US" sz="2400"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Emotional Disturbance: </a:t>
            </a: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ypically, less than 1% of students . .. inability </a:t>
            </a:r>
            <a:r>
              <a:rPr lang="en-US" sz="2400" dirty="0">
                <a:latin typeface="Arial" panose="020B0604020202020204" pitchFamily="34" charset="0"/>
                <a:cs typeface="Arial" panose="020B0604020202020204" pitchFamily="34" charset="0"/>
              </a:rPr>
              <a:t>to learn that cannot be explained by </a:t>
            </a:r>
            <a:r>
              <a:rPr lang="en-US" sz="2400" dirty="0" smtClean="0">
                <a:latin typeface="Arial" panose="020B0604020202020204" pitchFamily="34" charset="0"/>
                <a:cs typeface="Arial" panose="020B0604020202020204" pitchFamily="34" charset="0"/>
              </a:rPr>
              <a:t>other factors and/or </a:t>
            </a:r>
            <a:r>
              <a:rPr lang="en-US" sz="2400" dirty="0">
                <a:latin typeface="Arial" panose="020B0604020202020204" pitchFamily="34" charset="0"/>
                <a:cs typeface="Arial" panose="020B0604020202020204" pitchFamily="34" charset="0"/>
              </a:rPr>
              <a:t>inability to build or maintain satisfactory interpersonal relationships </a:t>
            </a:r>
            <a:r>
              <a:rPr lang="en-US" sz="2400" dirty="0" smtClean="0">
                <a:latin typeface="Arial" panose="020B0604020202020204" pitchFamily="34" charset="0"/>
                <a:cs typeface="Arial" panose="020B0604020202020204" pitchFamily="34" charset="0"/>
              </a:rPr>
              <a:t>and/or inappropriate </a:t>
            </a:r>
            <a:r>
              <a:rPr lang="en-US" sz="2400" dirty="0">
                <a:latin typeface="Arial" panose="020B0604020202020204" pitchFamily="34" charset="0"/>
                <a:cs typeface="Arial" panose="020B0604020202020204" pitchFamily="34" charset="0"/>
              </a:rPr>
              <a:t>types of behavior or feelings under normal circumstances</a:t>
            </a:r>
            <a:r>
              <a:rPr lang="en-US" sz="2400" dirty="0" smtClean="0">
                <a:latin typeface="Arial" panose="020B0604020202020204" pitchFamily="34" charset="0"/>
                <a:cs typeface="Arial" panose="020B0604020202020204" pitchFamily="34" charset="0"/>
              </a:rPr>
              <a:t>. and/or </a:t>
            </a:r>
            <a:r>
              <a:rPr lang="en-US" sz="2400" dirty="0">
                <a:latin typeface="Arial" panose="020B0604020202020204" pitchFamily="34" charset="0"/>
                <a:cs typeface="Arial" panose="020B0604020202020204" pitchFamily="34" charset="0"/>
              </a:rPr>
              <a:t>general pervasive mood of unhappiness or </a:t>
            </a:r>
            <a:r>
              <a:rPr lang="en-US" sz="2400" dirty="0" smtClean="0">
                <a:latin typeface="Arial" panose="020B0604020202020204" pitchFamily="34" charset="0"/>
                <a:cs typeface="Arial" panose="020B0604020202020204" pitchFamily="34" charset="0"/>
              </a:rPr>
              <a:t>depression and/or tendency </a:t>
            </a:r>
            <a:r>
              <a:rPr lang="en-US" sz="2400" dirty="0">
                <a:latin typeface="Arial" panose="020B0604020202020204" pitchFamily="34" charset="0"/>
                <a:cs typeface="Arial" panose="020B0604020202020204" pitchFamily="34" charset="0"/>
              </a:rPr>
              <a:t>to develop physical symptoms or </a:t>
            </a:r>
            <a:r>
              <a:rPr lang="en-US" sz="2400" dirty="0" smtClean="0">
                <a:latin typeface="Arial" panose="020B0604020202020204" pitchFamily="34" charset="0"/>
                <a:cs typeface="Arial" panose="020B0604020202020204" pitchFamily="34" charset="0"/>
              </a:rPr>
              <a:t>fears—over a long period of time and to a marked degree that adversely affects a student‘s performance. May or may not be accompanied by behavioral challenges.</a:t>
            </a:r>
          </a:p>
          <a:p>
            <a:endParaRPr lang="en-US" sz="2400"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Other Health Impairment: </a:t>
            </a:r>
            <a:r>
              <a:rPr lang="en-US" sz="2400" dirty="0">
                <a:latin typeface="Arial" panose="020B0604020202020204" pitchFamily="34" charset="0"/>
                <a:cs typeface="Arial" panose="020B0604020202020204" pitchFamily="34" charset="0"/>
              </a:rPr>
              <a:t>H</a:t>
            </a:r>
            <a:r>
              <a:rPr lang="en-US" sz="2400" dirty="0" smtClean="0">
                <a:latin typeface="Arial" panose="020B0604020202020204" pitchFamily="34" charset="0"/>
                <a:cs typeface="Arial" panose="020B0604020202020204" pitchFamily="34" charset="0"/>
              </a:rPr>
              <a:t>aving </a:t>
            </a:r>
            <a:r>
              <a:rPr lang="en-US" sz="2400" dirty="0">
                <a:latin typeface="Arial" panose="020B0604020202020204" pitchFamily="34" charset="0"/>
                <a:cs typeface="Arial" panose="020B0604020202020204" pitchFamily="34" charset="0"/>
              </a:rPr>
              <a:t>limited strength, vitality, or alertness, including a heightened alertness to environmental stimuli, that results in limited alertness with respect to the educational environment, that— (a) is due to chronic or acute health problems </a:t>
            </a:r>
            <a:r>
              <a:rPr lang="en-US" sz="2400" dirty="0" smtClean="0">
                <a:latin typeface="Arial" panose="020B0604020202020204" pitchFamily="34" charset="0"/>
                <a:cs typeface="Arial" panose="020B0604020202020204" pitchFamily="34" charset="0"/>
              </a:rPr>
              <a:t>….and </a:t>
            </a:r>
            <a:r>
              <a:rPr lang="en-US" sz="2400" dirty="0">
                <a:latin typeface="Arial" panose="020B0604020202020204" pitchFamily="34" charset="0"/>
                <a:cs typeface="Arial" panose="020B0604020202020204" pitchFamily="34" charset="0"/>
              </a:rPr>
              <a:t>(b) adversely affects a child’s educational performance</a:t>
            </a:r>
            <a:r>
              <a:rPr lang="en-US" sz="2400" dirty="0" smtClean="0">
                <a:latin typeface="Arial" panose="020B0604020202020204" pitchFamily="34" charset="0"/>
                <a:cs typeface="Arial" panose="020B0604020202020204" pitchFamily="34" charset="0"/>
              </a:rPr>
              <a:t>.” Examples can include diabetes, seizure disorder, ADHD, depending on severity.</a:t>
            </a:r>
            <a:endParaRPr lang="en-US" sz="2400" b="1" dirty="0" smtClean="0">
              <a:latin typeface="Arial" panose="020B0604020202020204" pitchFamily="34" charset="0"/>
              <a:cs typeface="Arial" panose="020B0604020202020204" pitchFamily="34" charset="0"/>
            </a:endParaRPr>
          </a:p>
          <a:p>
            <a:endParaRPr lang="en-US" sz="2000" dirty="0" smtClean="0"/>
          </a:p>
          <a:p>
            <a:endParaRPr lang="en-US" sz="2000" dirty="0"/>
          </a:p>
          <a:p>
            <a:endParaRPr lang="en-US" sz="2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4</a:t>
            </a:fld>
            <a:endParaRPr lang="en-US"/>
          </a:p>
        </p:txBody>
      </p:sp>
    </p:spTree>
    <p:extLst>
      <p:ext uri="{BB962C8B-B14F-4D97-AF65-F5344CB8AC3E}">
        <p14:creationId xmlns:p14="http://schemas.microsoft.com/office/powerpoint/2010/main" val="2108975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88458" y="356913"/>
            <a:ext cx="6010835" cy="5139869"/>
          </a:xfrm>
          <a:prstGeom prst="rect">
            <a:avLst/>
          </a:prstGeom>
        </p:spPr>
        <p:txBody>
          <a:bodyPr wrap="square">
            <a:spAutoFit/>
          </a:bodyPr>
          <a:lstStyle/>
          <a:p>
            <a:pPr algn="ctr"/>
            <a:r>
              <a:rPr lang="en-US" sz="2400" b="1" dirty="0" smtClean="0">
                <a:latin typeface="Arial" panose="020B0604020202020204" pitchFamily="34" charset="0"/>
                <a:cs typeface="Arial" panose="020B0604020202020204" pitchFamily="34" charset="0"/>
              </a:rPr>
              <a:t>Learning Disabilities: Some Possible </a:t>
            </a:r>
            <a:r>
              <a:rPr lang="en-US" sz="2400" b="1" dirty="0">
                <a:latin typeface="Arial" panose="020B0604020202020204" pitchFamily="34" charset="0"/>
                <a:cs typeface="Arial" panose="020B0604020202020204" pitchFamily="34" charset="0"/>
              </a:rPr>
              <a:t>Causes</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Genetic predisposition</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Adverse </a:t>
            </a:r>
            <a:r>
              <a:rPr lang="en-US" sz="2000" dirty="0">
                <a:latin typeface="Arial" panose="020B0604020202020204" pitchFamily="34" charset="0"/>
                <a:cs typeface="Arial" panose="020B0604020202020204" pitchFamily="34" charset="0"/>
              </a:rPr>
              <a:t>perinatal events</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Nutrition (iron deficiency in very early</a:t>
            </a:r>
          </a:p>
          <a:p>
            <a:r>
              <a:rPr lang="en-US" sz="2000" dirty="0">
                <a:latin typeface="Arial" panose="020B0604020202020204" pitchFamily="34" charset="0"/>
                <a:cs typeface="Arial" panose="020B0604020202020204" pitchFamily="34" charset="0"/>
              </a:rPr>
              <a:t>development…can’t be undone)</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Exposure to toxins such as lead in water</a:t>
            </a:r>
          </a:p>
          <a:p>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Lack of support for intellectual</a:t>
            </a:r>
          </a:p>
          <a:p>
            <a:r>
              <a:rPr lang="en-US" sz="2000" dirty="0">
                <a:latin typeface="Arial" panose="020B0604020202020204" pitchFamily="34" charset="0"/>
                <a:cs typeface="Arial" panose="020B0604020202020204" pitchFamily="34" charset="0"/>
              </a:rPr>
              <a:t>development early in </a:t>
            </a:r>
            <a:r>
              <a:rPr lang="en-US" sz="2000" dirty="0" smtClean="0">
                <a:latin typeface="Arial" panose="020B0604020202020204" pitchFamily="34" charset="0"/>
                <a:cs typeface="Arial" panose="020B0604020202020204" pitchFamily="34" charset="0"/>
              </a:rPr>
              <a:t>life</a:t>
            </a:r>
          </a:p>
          <a:p>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Chronic </a:t>
            </a:r>
            <a:r>
              <a:rPr lang="en-US" sz="2000" dirty="0">
                <a:latin typeface="Arial" panose="020B0604020202020204" pitchFamily="34" charset="0"/>
                <a:cs typeface="Arial" panose="020B0604020202020204" pitchFamily="34" charset="0"/>
              </a:rPr>
              <a:t>e</a:t>
            </a:r>
            <a:r>
              <a:rPr lang="en-US" sz="2000" dirty="0" smtClean="0">
                <a:latin typeface="Arial" panose="020B0604020202020204" pitchFamily="34" charset="0"/>
                <a:cs typeface="Arial" panose="020B0604020202020204" pitchFamily="34" charset="0"/>
              </a:rPr>
              <a:t>arly exposure to trauma</a:t>
            </a:r>
            <a:endParaRPr lang="en-US" sz="20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83495C6-C514-DE43-B96E-00B35DEFCE90}" type="slidenum">
              <a:rPr lang="en-US" smtClean="0"/>
              <a:t>5</a:t>
            </a:fld>
            <a:endParaRPr lang="en-US"/>
          </a:p>
        </p:txBody>
      </p:sp>
    </p:spTree>
    <p:extLst>
      <p:ext uri="{BB962C8B-B14F-4D97-AF65-F5344CB8AC3E}">
        <p14:creationId xmlns:p14="http://schemas.microsoft.com/office/powerpoint/2010/main" val="3323923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457199" y="435820"/>
            <a:ext cx="6037729" cy="639762"/>
          </a:xfrm>
        </p:spPr>
        <p:txBody>
          <a:bodyPr>
            <a:noAutofit/>
          </a:bodyPr>
          <a:lstStyle/>
          <a:p>
            <a:r>
              <a:rPr lang="en-US" dirty="0" smtClean="0">
                <a:latin typeface="Arial" panose="020B0604020202020204" pitchFamily="34" charset="0"/>
                <a:cs typeface="Arial" panose="020B0604020202020204" pitchFamily="34" charset="0"/>
              </a:rPr>
              <a:t>New types of brain </a:t>
            </a:r>
            <a:r>
              <a:rPr lang="en-US" dirty="0">
                <a:latin typeface="Arial" panose="020B0604020202020204" pitchFamily="34" charset="0"/>
                <a:cs typeface="Arial" panose="020B0604020202020204" pitchFamily="34" charset="0"/>
              </a:rPr>
              <a:t>s</a:t>
            </a:r>
            <a:r>
              <a:rPr lang="en-US" dirty="0" smtClean="0">
                <a:latin typeface="Arial" panose="020B0604020202020204" pitchFamily="34" charset="0"/>
                <a:cs typeface="Arial" panose="020B0604020202020204" pitchFamily="34" charset="0"/>
              </a:rPr>
              <a:t>cans are finding correlations of brain physiology  with  learning differences</a:t>
            </a:r>
            <a:endParaRPr lang="en-US" dirty="0">
              <a:latin typeface="Arial" panose="020B0604020202020204" pitchFamily="34" charset="0"/>
              <a:cs typeface="Arial" panose="020B0604020202020204" pitchFamily="34" charset="0"/>
            </a:endParaRPr>
          </a:p>
        </p:txBody>
      </p:sp>
      <p:pic>
        <p:nvPicPr>
          <p:cNvPr id="7" name="yui_3_5_1_4_1424724505920_828" descr="http://depsicologia.com/wp-content/uploads/dysbrain_thumb.jpg"/>
          <p:cNvPicPr>
            <a:picLocks noGrp="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343400" y="1143000"/>
            <a:ext cx="3810000" cy="5211763"/>
          </a:xfrm>
          <a:prstGeom prst="rect">
            <a:avLst/>
          </a:prstGeom>
          <a:noFill/>
          <a:ln>
            <a:noFill/>
          </a:ln>
        </p:spPr>
      </p:pic>
      <p:sp>
        <p:nvSpPr>
          <p:cNvPr id="2" name="Content Placeholder 1"/>
          <p:cNvSpPr>
            <a:spLocks noGrp="1"/>
          </p:cNvSpPr>
          <p:nvPr>
            <p:ph sz="half" idx="2"/>
          </p:nvPr>
        </p:nvSpPr>
        <p:spPr>
          <a:xfrm>
            <a:off x="209083" y="1327710"/>
            <a:ext cx="4040188" cy="3951288"/>
          </a:xfrm>
        </p:spPr>
        <p:txBody>
          <a:bodyPr>
            <a:noAutofit/>
          </a:bodyPr>
          <a:lstStyle/>
          <a:p>
            <a:pPr marL="0" indent="0">
              <a:buNone/>
            </a:pPr>
            <a:r>
              <a:rPr lang="en-US" dirty="0" smtClean="0">
                <a:latin typeface="Arial" panose="020B0604020202020204" pitchFamily="34" charset="0"/>
                <a:cs typeface="Arial" panose="020B0604020202020204" pitchFamily="34" charset="0"/>
              </a:rPr>
              <a:t>Example</a:t>
            </a:r>
            <a:r>
              <a:rPr lang="en-US" dirty="0" smtClean="0">
                <a:latin typeface="Arial" panose="020B0604020202020204" pitchFamily="34" charset="0"/>
                <a:cs typeface="Arial" panose="020B0604020202020204" pitchFamily="34" charset="0"/>
              </a:rPr>
              <a:t>: Correlations with Dyslexia: </a:t>
            </a:r>
            <a:endParaRPr lang="en-US" dirty="0">
              <a:latin typeface="Arial" panose="020B0604020202020204" pitchFamily="34" charset="0"/>
              <a:cs typeface="Arial" panose="020B0604020202020204" pitchFamily="34" charset="0"/>
            </a:endParaRPr>
          </a:p>
          <a:p>
            <a:pPr marL="457200" lvl="0" indent="-457200">
              <a:buFont typeface="Arial" panose="020B0604020202020204" pitchFamily="34" charset="0"/>
              <a:buChar char="•"/>
            </a:pPr>
            <a:r>
              <a:rPr lang="en-US" dirty="0">
                <a:latin typeface="Arial" panose="020B0604020202020204" pitchFamily="34" charset="0"/>
                <a:cs typeface="Arial" panose="020B0604020202020204" pitchFamily="34" charset="0"/>
              </a:rPr>
              <a:t>More action (on fMRI) is seen in the right hemisphere than left hemisphere of children with learning disabilities </a:t>
            </a:r>
          </a:p>
          <a:p>
            <a:pPr marL="457200" lvl="0" indent="-457200">
              <a:buFont typeface="Arial" panose="020B0604020202020204" pitchFamily="34" charset="0"/>
              <a:buChar char="•"/>
            </a:pPr>
            <a:r>
              <a:rPr lang="en-US" dirty="0">
                <a:latin typeface="Arial" panose="020B0604020202020204" pitchFamily="34" charset="0"/>
                <a:cs typeface="Arial" panose="020B0604020202020204" pitchFamily="34" charset="0"/>
              </a:rPr>
              <a:t>Amount of lactate in the brain; studies have shown individuals with dyslexia produce more lactate in their brains during language tasks. </a:t>
            </a:r>
          </a:p>
          <a:p>
            <a:endParaRPr lang="en-US"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83495C6-C514-DE43-B96E-00B35DEFCE90}" type="slidenum">
              <a:rPr lang="en-US" smtClean="0"/>
              <a:t>6</a:t>
            </a:fld>
            <a:endParaRPr lang="en-US"/>
          </a:p>
        </p:txBody>
      </p:sp>
    </p:spTree>
    <p:extLst>
      <p:ext uri="{BB962C8B-B14F-4D97-AF65-F5344CB8AC3E}">
        <p14:creationId xmlns:p14="http://schemas.microsoft.com/office/powerpoint/2010/main" val="4116537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Arial" panose="020B0604020202020204" pitchFamily="34" charset="0"/>
                <a:cs typeface="Arial" panose="020B0604020202020204" pitchFamily="34" charset="0"/>
              </a:rPr>
              <a:t>A Quick Sidebar on 504</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Arial" panose="020B0604020202020204" pitchFamily="34" charset="0"/>
                <a:cs typeface="Arial" panose="020B0604020202020204" pitchFamily="34" charset="0"/>
              </a:rPr>
              <a:t>504 students are </a:t>
            </a:r>
            <a:r>
              <a:rPr lang="en-US" u="sng" dirty="0" smtClean="0">
                <a:latin typeface="Arial" panose="020B0604020202020204" pitchFamily="34" charset="0"/>
                <a:cs typeface="Arial" panose="020B0604020202020204" pitchFamily="34" charset="0"/>
              </a:rPr>
              <a:t>General Ed </a:t>
            </a:r>
            <a:r>
              <a:rPr lang="en-US" dirty="0" smtClean="0">
                <a:latin typeface="Arial" panose="020B0604020202020204" pitchFamily="34" charset="0"/>
                <a:cs typeface="Arial" panose="020B0604020202020204" pitchFamily="34" charset="0"/>
              </a:rPr>
              <a:t>students with disabilities who receive accommodations that facilitate their equal access to the General Ed setting.  504 students do not receive modifications. </a:t>
            </a:r>
          </a:p>
          <a:p>
            <a:r>
              <a:rPr lang="en-US" dirty="0" smtClean="0">
                <a:latin typeface="Arial" panose="020B0604020202020204" pitchFamily="34" charset="0"/>
                <a:cs typeface="Arial" panose="020B0604020202020204" pitchFamily="34" charset="0"/>
              </a:rPr>
              <a:t>The </a:t>
            </a:r>
            <a:r>
              <a:rPr lang="en-US" u="sng" dirty="0" smtClean="0">
                <a:latin typeface="Arial" panose="020B0604020202020204" pitchFamily="34" charset="0"/>
                <a:cs typeface="Arial" panose="020B0604020202020204" pitchFamily="34" charset="0"/>
              </a:rPr>
              <a:t>counselor</a:t>
            </a:r>
            <a:r>
              <a:rPr lang="en-US" dirty="0" smtClean="0">
                <a:latin typeface="Arial" panose="020B0604020202020204" pitchFamily="34" charset="0"/>
                <a:cs typeface="Arial" panose="020B0604020202020204" pitchFamily="34" charset="0"/>
              </a:rPr>
              <a:t> is the primary contact person for the 504 plan. </a:t>
            </a:r>
          </a:p>
          <a:p>
            <a:r>
              <a:rPr lang="en-US" dirty="0" smtClean="0">
                <a:latin typeface="Arial" panose="020B0604020202020204" pitchFamily="34" charset="0"/>
                <a:cs typeface="Arial" panose="020B0604020202020204" pitchFamily="34" charset="0"/>
              </a:rPr>
              <a:t>Teachers receive a copy of the 504 plan, including accommodations, in your box.  It does not expire, although meetings are often held annually. </a:t>
            </a:r>
          </a:p>
          <a:p>
            <a:r>
              <a:rPr lang="en-US" dirty="0" smtClean="0">
                <a:latin typeface="Arial" panose="020B0604020202020204" pitchFamily="34" charset="0"/>
                <a:cs typeface="Arial" panose="020B0604020202020204" pitchFamily="34" charset="0"/>
              </a:rPr>
              <a:t>504 students who have the accommodation of small setting for testing may take tests in a </a:t>
            </a:r>
            <a:r>
              <a:rPr lang="en-US" u="sng" dirty="0" smtClean="0">
                <a:latin typeface="Arial" panose="020B0604020202020204" pitchFamily="34" charset="0"/>
                <a:cs typeface="Arial" panose="020B0604020202020204" pitchFamily="34" charset="0"/>
              </a:rPr>
              <a:t>tutorial</a:t>
            </a:r>
            <a:r>
              <a:rPr lang="en-US" dirty="0" smtClean="0">
                <a:latin typeface="Arial" panose="020B0604020202020204" pitchFamily="34" charset="0"/>
                <a:cs typeface="Arial" panose="020B0604020202020204" pitchFamily="34" charset="0"/>
              </a:rPr>
              <a:t> room by </a:t>
            </a:r>
            <a:r>
              <a:rPr lang="en-US" u="sng" dirty="0" smtClean="0">
                <a:latin typeface="Arial" panose="020B0604020202020204" pitchFamily="34" charset="0"/>
                <a:cs typeface="Arial" panose="020B0604020202020204" pitchFamily="34" charset="0"/>
              </a:rPr>
              <a:t>prior arrangement </a:t>
            </a:r>
            <a:r>
              <a:rPr lang="en-US" dirty="0" smtClean="0">
                <a:latin typeface="Arial" panose="020B0604020202020204" pitchFamily="34" charset="0"/>
                <a:cs typeface="Arial" panose="020B0604020202020204" pitchFamily="34" charset="0"/>
              </a:rPr>
              <a:t>with a tutorial teacher.   This is the </a:t>
            </a:r>
            <a:r>
              <a:rPr lang="en-US" u="sng" dirty="0" smtClean="0">
                <a:latin typeface="Arial" panose="020B0604020202020204" pitchFamily="34" charset="0"/>
                <a:cs typeface="Arial" panose="020B0604020202020204" pitchFamily="34" charset="0"/>
              </a:rPr>
              <a:t>only</a:t>
            </a:r>
            <a:r>
              <a:rPr lang="en-US" dirty="0" smtClean="0">
                <a:latin typeface="Arial" panose="020B0604020202020204" pitchFamily="34" charset="0"/>
                <a:cs typeface="Arial" panose="020B0604020202020204" pitchFamily="34" charset="0"/>
              </a:rPr>
              <a:t> time students should be going to tutorial. </a:t>
            </a:r>
          </a:p>
        </p:txBody>
      </p:sp>
      <p:sp>
        <p:nvSpPr>
          <p:cNvPr id="4" name="Slide Number Placeholder 3"/>
          <p:cNvSpPr>
            <a:spLocks noGrp="1"/>
          </p:cNvSpPr>
          <p:nvPr>
            <p:ph type="sldNum" sz="quarter" idx="12"/>
          </p:nvPr>
        </p:nvSpPr>
        <p:spPr/>
        <p:txBody>
          <a:bodyPr/>
          <a:lstStyle/>
          <a:p>
            <a:fld id="{183495C6-C514-DE43-B96E-00B35DEFCE90}" type="slidenum">
              <a:rPr lang="en-US" smtClean="0"/>
              <a:t>7</a:t>
            </a:fld>
            <a:endParaRPr lang="en-US" dirty="0"/>
          </a:p>
        </p:txBody>
      </p:sp>
    </p:spTree>
    <p:extLst>
      <p:ext uri="{BB962C8B-B14F-4D97-AF65-F5344CB8AC3E}">
        <p14:creationId xmlns:p14="http://schemas.microsoft.com/office/powerpoint/2010/main" val="166123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Legal Guidelines for Special Education</a:t>
            </a:r>
            <a:endParaRPr lang="en-US" sz="3200" dirty="0"/>
          </a:p>
        </p:txBody>
      </p:sp>
      <p:sp>
        <p:nvSpPr>
          <p:cNvPr id="3" name="Content Placeholder 2"/>
          <p:cNvSpPr>
            <a:spLocks noGrp="1"/>
          </p:cNvSpPr>
          <p:nvPr>
            <p:ph idx="1"/>
          </p:nvPr>
        </p:nvSpPr>
        <p:spPr/>
        <p:txBody>
          <a:bodyPr>
            <a:normAutofit fontScale="77500" lnSpcReduction="20000"/>
          </a:bodyPr>
          <a:lstStyle/>
          <a:p>
            <a:r>
              <a:rPr lang="en-US" b="1" dirty="0" smtClean="0"/>
              <a:t>Children with disabilities have the right to a Free Appropriate Public Education (FAPE)</a:t>
            </a:r>
            <a:r>
              <a:rPr lang="en-US" dirty="0" smtClean="0"/>
              <a:t>. </a:t>
            </a:r>
            <a:r>
              <a:rPr lang="en-US" dirty="0"/>
              <a:t>(20 U.S.C</a:t>
            </a:r>
            <a:r>
              <a:rPr lang="en-US" dirty="0" smtClean="0"/>
              <a:t>. § 1400(d); </a:t>
            </a:r>
            <a:r>
              <a:rPr lang="en-US" dirty="0" err="1" smtClean="0"/>
              <a:t>Cal.Ed</a:t>
            </a:r>
            <a:r>
              <a:rPr lang="en-US" dirty="0" smtClean="0"/>
              <a:t>. </a:t>
            </a:r>
            <a:r>
              <a:rPr lang="en-US" dirty="0"/>
              <a:t>Code, </a:t>
            </a:r>
            <a:r>
              <a:rPr lang="en-US" dirty="0" smtClean="0"/>
              <a:t>§ 56000.)</a:t>
            </a:r>
          </a:p>
          <a:p>
            <a:pPr marL="0" indent="0">
              <a:buNone/>
            </a:pPr>
            <a:endParaRPr lang="en-US" dirty="0" smtClean="0"/>
          </a:p>
          <a:p>
            <a:r>
              <a:rPr lang="en-US" dirty="0" smtClean="0"/>
              <a:t>States </a:t>
            </a:r>
            <a:r>
              <a:rPr lang="en-US" dirty="0"/>
              <a:t>must have in place procedures assuring that, </a:t>
            </a:r>
            <a:r>
              <a:rPr lang="en-US" dirty="0" smtClean="0"/>
              <a:t>"</a:t>
            </a:r>
            <a:r>
              <a:rPr lang="en-US" b="1" dirty="0" smtClean="0"/>
              <a:t>to the maximum extent appropriate, children with disabilities . . are educated with children who are not disabled</a:t>
            </a:r>
            <a:r>
              <a:rPr lang="en-US" dirty="0" smtClean="0"/>
              <a:t>, </a:t>
            </a:r>
            <a:r>
              <a:rPr lang="en-US" dirty="0"/>
              <a:t>and that special classes, separate schooling, or other removal of children with disabilities from the regular educational environment occurs only when the nature </a:t>
            </a:r>
            <a:r>
              <a:rPr lang="en-US" dirty="0" smtClean="0"/>
              <a:t>r </a:t>
            </a:r>
            <a:r>
              <a:rPr lang="en-US" dirty="0"/>
              <a:t>severity of the disability is such that education in regular classes with the use of supplementary aids and services cannot be achieved satisfactorily</a:t>
            </a:r>
            <a:r>
              <a:rPr lang="en-US" dirty="0" smtClean="0"/>
              <a:t>.“ (20 </a:t>
            </a:r>
            <a:r>
              <a:rPr lang="en-US" dirty="0"/>
              <a:t>USC 1412(5)(</a:t>
            </a:r>
            <a:r>
              <a:rPr lang="en-US" dirty="0" smtClean="0"/>
              <a:t>B); 34 CFR.</a:t>
            </a: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8</a:t>
            </a:fld>
            <a:endParaRPr lang="en-US"/>
          </a:p>
        </p:txBody>
      </p:sp>
    </p:spTree>
    <p:extLst>
      <p:ext uri="{BB962C8B-B14F-4D97-AF65-F5344CB8AC3E}">
        <p14:creationId xmlns:p14="http://schemas.microsoft.com/office/powerpoint/2010/main" val="3601599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456164"/>
            <a:ext cx="7024744" cy="1143000"/>
          </a:xfrm>
        </p:spPr>
        <p:txBody>
          <a:bodyPr>
            <a:noAutofit/>
          </a:bodyPr>
          <a:lstStyle/>
          <a:p>
            <a:r>
              <a:rPr lang="en-US" sz="2800" b="1" dirty="0" smtClean="0">
                <a:latin typeface="Arial" panose="020B0604020202020204" pitchFamily="34" charset="0"/>
                <a:cs typeface="Arial" panose="020B0604020202020204" pitchFamily="34" charset="0"/>
              </a:rPr>
              <a:t>The IEP (Individual Education Plan) documents the student’s needs and program</a:t>
            </a:r>
            <a:endParaRPr lang="en-US" sz="2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96065" y="1636816"/>
            <a:ext cx="7776435" cy="4692017"/>
          </a:xfrm>
        </p:spPr>
        <p:txBody>
          <a:bodyPr>
            <a:normAutofit fontScale="92500" lnSpcReduction="10000"/>
          </a:bodyPr>
          <a:lstStyle/>
          <a:p>
            <a:r>
              <a:rPr lang="en-US" sz="2800" dirty="0" smtClean="0">
                <a:latin typeface="Something Blue"/>
                <a:cs typeface="Something Blue"/>
              </a:rPr>
              <a:t>Provides an overview of the child’s disability, EL status (if applicable), present levels of performance, goals for high school (and beyond), support services and accommodations and modifications.</a:t>
            </a:r>
          </a:p>
          <a:p>
            <a:r>
              <a:rPr lang="en-US" sz="2800" dirty="0" smtClean="0">
                <a:latin typeface="Something Blue"/>
                <a:cs typeface="Something Blue"/>
              </a:rPr>
              <a:t>It is a legal agreement</a:t>
            </a:r>
            <a:r>
              <a:rPr lang="en-US" dirty="0" smtClean="0"/>
              <a:t> between </a:t>
            </a:r>
            <a:r>
              <a:rPr lang="en-US" dirty="0"/>
              <a:t>school district </a:t>
            </a:r>
            <a:r>
              <a:rPr lang="en-US" dirty="0" smtClean="0"/>
              <a:t>and family that details how the district will provide FAPE.</a:t>
            </a:r>
          </a:p>
          <a:p>
            <a:r>
              <a:rPr lang="en-US" dirty="0" smtClean="0"/>
              <a:t>Everyone who works with the student has a role in supporting the implementation of the IEP.</a:t>
            </a:r>
            <a:endParaRPr lang="en-US" dirty="0"/>
          </a:p>
          <a:p>
            <a:endParaRPr lang="en-US" sz="2800" dirty="0">
              <a:latin typeface="Something Blue"/>
              <a:cs typeface="Something Blue"/>
            </a:endParaRPr>
          </a:p>
        </p:txBody>
      </p:sp>
      <p:sp>
        <p:nvSpPr>
          <p:cNvPr id="4" name="Slide Number Placeholder 3"/>
          <p:cNvSpPr>
            <a:spLocks noGrp="1"/>
          </p:cNvSpPr>
          <p:nvPr>
            <p:ph type="sldNum" sz="quarter" idx="12"/>
          </p:nvPr>
        </p:nvSpPr>
        <p:spPr/>
        <p:txBody>
          <a:bodyPr/>
          <a:lstStyle/>
          <a:p>
            <a:fld id="{183495C6-C514-DE43-B96E-00B35DEFCE90}" type="slidenum">
              <a:rPr lang="en-US" smtClean="0"/>
              <a:t>9</a:t>
            </a:fld>
            <a:endParaRPr lang="en-US"/>
          </a:p>
        </p:txBody>
      </p:sp>
    </p:spTree>
    <p:extLst>
      <p:ext uri="{BB962C8B-B14F-4D97-AF65-F5344CB8AC3E}">
        <p14:creationId xmlns:p14="http://schemas.microsoft.com/office/powerpoint/2010/main" val="420401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8405</TotalTime>
  <Words>3559</Words>
  <Application>Microsoft Office PowerPoint</Application>
  <PresentationFormat>On-screen Show (4:3)</PresentationFormat>
  <Paragraphs>243</Paragraphs>
  <Slides>33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Cute Cartoon</vt:lpstr>
      <vt:lpstr>From Cartoon Blocks</vt:lpstr>
      <vt:lpstr>Something Blue</vt:lpstr>
      <vt:lpstr>Tequilla Sunrise</vt:lpstr>
      <vt:lpstr>Times New Roman</vt:lpstr>
      <vt:lpstr>Office Theme</vt:lpstr>
      <vt:lpstr>PowerPoint Presentation</vt:lpstr>
      <vt:lpstr>After this presentation, you will be able to answer: </vt:lpstr>
      <vt:lpstr>Students may qualify for an Special Education under any of 13 Disability Categories: </vt:lpstr>
      <vt:lpstr>Examples of how students qualify for Special Education in different ways, as determined by a multidisciplinary team:</vt:lpstr>
      <vt:lpstr>PowerPoint Presentation</vt:lpstr>
      <vt:lpstr>PowerPoint Presentation</vt:lpstr>
      <vt:lpstr>A Quick Sidebar on 504</vt:lpstr>
      <vt:lpstr>Legal Guidelines for Special Education</vt:lpstr>
      <vt:lpstr>The IEP (Individual Education Plan) documents the student’s needs and program</vt:lpstr>
      <vt:lpstr>How does a student get an IEP?</vt:lpstr>
      <vt:lpstr>Special Education at San Leandro High School: Overview</vt:lpstr>
      <vt:lpstr>Special Education Classes and Supports</vt:lpstr>
      <vt:lpstr>About our SpEd Students</vt:lpstr>
      <vt:lpstr>Diploma Track</vt:lpstr>
      <vt:lpstr>Non-diploma Track: Certificate of Completion </vt:lpstr>
      <vt:lpstr>Transition</vt:lpstr>
      <vt:lpstr>Transition Supports</vt:lpstr>
      <vt:lpstr>IEP Team Meeting</vt:lpstr>
      <vt:lpstr>The General Ed Teacher of Record</vt:lpstr>
      <vt:lpstr>General Ed Teachers and the IEP Meeting</vt:lpstr>
      <vt:lpstr>In the meeting</vt:lpstr>
      <vt:lpstr>After the meeting...</vt:lpstr>
      <vt:lpstr>But the IEP is Year Round</vt:lpstr>
      <vt:lpstr> SpEd Accommodations and Modifications at San Leandro High School</vt:lpstr>
      <vt:lpstr>What are Accommodations and Modifications? </vt:lpstr>
      <vt:lpstr>Implementing Accommodations</vt:lpstr>
      <vt:lpstr>Examples of Accommodations to Support Larger Projects: </vt:lpstr>
      <vt:lpstr>Extended Time</vt:lpstr>
      <vt:lpstr>Ideas for Testing Accommodations</vt:lpstr>
      <vt:lpstr>Preferential seating differs depending on student need. </vt:lpstr>
      <vt:lpstr>The Case Manager</vt:lpstr>
      <vt:lpstr>Communication</vt:lpstr>
      <vt:lpstr>Followup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IEP Process</dc:title>
  <dc:creator>Alyssa Potasznik</dc:creator>
  <cp:lastModifiedBy>Carol Delton</cp:lastModifiedBy>
  <cp:revision>71</cp:revision>
  <cp:lastPrinted>2015-02-25T18:15:38Z</cp:lastPrinted>
  <dcterms:created xsi:type="dcterms:W3CDTF">2014-11-06T20:24:27Z</dcterms:created>
  <dcterms:modified xsi:type="dcterms:W3CDTF">2015-03-02T20:36:13Z</dcterms:modified>
</cp:coreProperties>
</file>